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8" r:id="rId2"/>
    <p:sldId id="259" r:id="rId3"/>
    <p:sldId id="285" r:id="rId4"/>
    <p:sldId id="289" r:id="rId5"/>
    <p:sldId id="290" r:id="rId6"/>
    <p:sldId id="269" r:id="rId7"/>
    <p:sldId id="291" r:id="rId8"/>
    <p:sldId id="293" r:id="rId9"/>
    <p:sldId id="294" r:id="rId10"/>
    <p:sldId id="287" r:id="rId11"/>
    <p:sldId id="295"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5355"/>
  </p:normalViewPr>
  <p:slideViewPr>
    <p:cSldViewPr snapToGrid="0" snapToObjects="1">
      <p:cViewPr varScale="1">
        <p:scale>
          <a:sx n="66" d="100"/>
          <a:sy n="66" d="100"/>
        </p:scale>
        <p:origin x="2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hyperlink" Target="https://www.bailii.org/ew/cases/EWHC/Fam/2019/2498.html" TargetMode="External"/><Relationship Id="rId2" Type="http://schemas.openxmlformats.org/officeDocument/2006/relationships/hyperlink" Target="https://www.bailii.org/ew/cases/EWCOP/2019/64.html" TargetMode="External"/><Relationship Id="rId1" Type="http://schemas.openxmlformats.org/officeDocument/2006/relationships/hyperlink" Target="https://www.bailii.org/ew/cases/EWHC/Fam/2019/399.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bailii.org/ew/cases/EWHC/Fam/2019/399.html" TargetMode="External"/><Relationship Id="rId2" Type="http://schemas.openxmlformats.org/officeDocument/2006/relationships/hyperlink" Target="https://www.bailii.org/ew/cases/EWCOP/2019/64.html" TargetMode="External"/><Relationship Id="rId1" Type="http://schemas.openxmlformats.org/officeDocument/2006/relationships/hyperlink" Target="https://www.bailii.org/ew/cases/EWHC/Fam/2019/2498.html"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70608A-6AFE-458F-8E98-5B6D315D7EA8}"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2DAD65D-8C67-4BCB-804A-551116FDCCDD}">
      <dgm:prSet custT="1"/>
      <dgm:spPr/>
      <dgm:t>
        <a:bodyPr/>
        <a:lstStyle/>
        <a:p>
          <a:r>
            <a:rPr lang="en-US" sz="2800" dirty="0"/>
            <a:t>The question to ask is whether their decision-making is overborne by some sort of undue influence, coercion, or constraint – </a:t>
          </a:r>
          <a:r>
            <a:rPr lang="en-US" sz="2800" i="1" dirty="0" err="1">
              <a:hlinkClick xmlns:r="http://schemas.openxmlformats.org/officeDocument/2006/relationships" r:id="rId1"/>
            </a:rPr>
            <a:t>Southend-on-Sea</a:t>
          </a:r>
          <a:r>
            <a:rPr lang="en-US" sz="2800" i="1" dirty="0">
              <a:hlinkClick xmlns:r="http://schemas.openxmlformats.org/officeDocument/2006/relationships" r:id="rId1"/>
            </a:rPr>
            <a:t> Borough Council v Meyers </a:t>
          </a:r>
          <a:r>
            <a:rPr lang="en-US" sz="2800" i="0" dirty="0">
              <a:hlinkClick xmlns:r="http://schemas.openxmlformats.org/officeDocument/2006/relationships" r:id="rId1"/>
            </a:rPr>
            <a:t>[2019] EWHC 399 (Fam)</a:t>
          </a:r>
          <a:r>
            <a:rPr lang="en-US" sz="2800" dirty="0">
              <a:hlinkClick xmlns:r="http://schemas.openxmlformats.org/officeDocument/2006/relationships" r:id="rId1"/>
            </a:rPr>
            <a:t>. </a:t>
          </a:r>
          <a:endParaRPr lang="en-US" sz="2800" dirty="0"/>
        </a:p>
      </dgm:t>
    </dgm:pt>
    <dgm:pt modelId="{A4AF02F0-D71D-4E86-A175-D3BACE8B9819}" type="parTrans" cxnId="{A9F6C317-8D47-4742-9EDF-94F69B76C217}">
      <dgm:prSet/>
      <dgm:spPr/>
      <dgm:t>
        <a:bodyPr/>
        <a:lstStyle/>
        <a:p>
          <a:endParaRPr lang="en-US"/>
        </a:p>
      </dgm:t>
    </dgm:pt>
    <dgm:pt modelId="{39AADC1F-ACEC-4F2E-BC07-AE18D452164D}" type="sibTrans" cxnId="{A9F6C317-8D47-4742-9EDF-94F69B76C217}">
      <dgm:prSet/>
      <dgm:spPr/>
      <dgm:t>
        <a:bodyPr/>
        <a:lstStyle/>
        <a:p>
          <a:endParaRPr lang="en-US"/>
        </a:p>
      </dgm:t>
    </dgm:pt>
    <dgm:pt modelId="{E017F633-6278-4B65-8EE9-F17819360AAF}">
      <dgm:prSet custT="1"/>
      <dgm:spPr/>
      <dgm:t>
        <a:bodyPr/>
        <a:lstStyle/>
        <a:p>
          <a:r>
            <a:rPr lang="en-US" sz="2800" dirty="0"/>
            <a:t>Whether they have an impairment or 'disturbance of the mind or brain' does not matter (although these may overlap e.g., </a:t>
          </a:r>
          <a:r>
            <a:rPr lang="en-US" sz="2800" i="1" dirty="0">
              <a:hlinkClick xmlns:r="http://schemas.openxmlformats.org/officeDocument/2006/relationships" r:id="rId2"/>
            </a:rPr>
            <a:t>Leicester City Council v MPZ </a:t>
          </a:r>
          <a:r>
            <a:rPr lang="en-US" sz="2800" i="0" dirty="0">
              <a:hlinkClick xmlns:r="http://schemas.openxmlformats.org/officeDocument/2006/relationships" r:id="rId2"/>
            </a:rPr>
            <a:t>[2019] EWCOP 64</a:t>
          </a:r>
          <a:r>
            <a:rPr lang="en-US" sz="2800" i="0" dirty="0"/>
            <a:t>)</a:t>
          </a:r>
          <a:r>
            <a:rPr lang="en-US" sz="2800" dirty="0"/>
            <a:t>. </a:t>
          </a:r>
        </a:p>
      </dgm:t>
    </dgm:pt>
    <dgm:pt modelId="{03E0E91A-F994-43A4-9C74-81624CC1E91C}" type="parTrans" cxnId="{A05F13C8-AF3E-41CD-9060-C4391EA8F508}">
      <dgm:prSet/>
      <dgm:spPr/>
      <dgm:t>
        <a:bodyPr/>
        <a:lstStyle/>
        <a:p>
          <a:endParaRPr lang="en-US"/>
        </a:p>
      </dgm:t>
    </dgm:pt>
    <dgm:pt modelId="{4DDC2C4E-2356-4E2A-8C91-8F754383DE39}" type="sibTrans" cxnId="{A05F13C8-AF3E-41CD-9060-C4391EA8F508}">
      <dgm:prSet/>
      <dgm:spPr/>
      <dgm:t>
        <a:bodyPr/>
        <a:lstStyle/>
        <a:p>
          <a:endParaRPr lang="en-US"/>
        </a:p>
      </dgm:t>
    </dgm:pt>
    <dgm:pt modelId="{BC4AF7C8-D484-4700-AFCB-8F5017F1CE79}">
      <dgm:prSet custT="1"/>
      <dgm:spPr/>
      <dgm:t>
        <a:bodyPr/>
        <a:lstStyle/>
        <a:p>
          <a:r>
            <a:rPr lang="en-US" sz="2400" dirty="0"/>
            <a:t>Likewise, just because someone is disabled or has some sort of impairment, does not necessarily mean they are automatically considered ‘vulnerable’ for the purposes of the inherent jurisdiction (</a:t>
          </a:r>
          <a:r>
            <a:rPr lang="en-US" sz="2400" i="1" dirty="0">
              <a:ea typeface="+mj-lt"/>
              <a:cs typeface="+mj-lt"/>
              <a:hlinkClick xmlns:r="http://schemas.openxmlformats.org/officeDocument/2006/relationships" r:id="rId3"/>
            </a:rPr>
            <a:t>Mayor and Burgesses of the London Borough of Croydon v KR and ST</a:t>
          </a:r>
          <a:r>
            <a:rPr lang="en-US" sz="2400" dirty="0">
              <a:ea typeface="+mj-lt"/>
              <a:cs typeface="+mj-lt"/>
              <a:hlinkClick xmlns:r="http://schemas.openxmlformats.org/officeDocument/2006/relationships" r:id="rId3"/>
            </a:rPr>
            <a:t> [2019] EWHC 2498 </a:t>
          </a:r>
          <a:r>
            <a:rPr lang="en-US" sz="2400" dirty="0">
              <a:ea typeface="+mj-lt"/>
              <a:cs typeface="+mj-lt"/>
            </a:rPr>
            <a:t>(Fam))</a:t>
          </a:r>
          <a:endParaRPr lang="en-US" sz="2400" dirty="0"/>
        </a:p>
      </dgm:t>
    </dgm:pt>
    <dgm:pt modelId="{BCF8D284-1F82-4BD7-97FE-845AD972BA78}" type="parTrans" cxnId="{960B611E-8CF3-4632-87BE-EF3F5D92EB31}">
      <dgm:prSet/>
      <dgm:spPr/>
      <dgm:t>
        <a:bodyPr/>
        <a:lstStyle/>
        <a:p>
          <a:endParaRPr lang="en-US"/>
        </a:p>
      </dgm:t>
    </dgm:pt>
    <dgm:pt modelId="{18D571DE-CF20-4B33-98E2-EA68E0CEDEDF}" type="sibTrans" cxnId="{960B611E-8CF3-4632-87BE-EF3F5D92EB31}">
      <dgm:prSet/>
      <dgm:spPr/>
      <dgm:t>
        <a:bodyPr/>
        <a:lstStyle/>
        <a:p>
          <a:endParaRPr lang="en-US"/>
        </a:p>
      </dgm:t>
    </dgm:pt>
    <dgm:pt modelId="{C5C5268C-552D-4A46-AE16-5FC4AAE6C9A5}" type="pres">
      <dgm:prSet presAssocID="{E070608A-6AFE-458F-8E98-5B6D315D7EA8}" presName="Name0" presStyleCnt="0">
        <dgm:presLayoutVars>
          <dgm:dir/>
          <dgm:animLvl val="lvl"/>
          <dgm:resizeHandles val="exact"/>
        </dgm:presLayoutVars>
      </dgm:prSet>
      <dgm:spPr/>
    </dgm:pt>
    <dgm:pt modelId="{868A7A50-0C8F-4E11-8E91-163897F54259}" type="pres">
      <dgm:prSet presAssocID="{BC4AF7C8-D484-4700-AFCB-8F5017F1CE79}" presName="boxAndChildren" presStyleCnt="0"/>
      <dgm:spPr/>
    </dgm:pt>
    <dgm:pt modelId="{893269CA-52AB-4E53-B338-65E3404F0254}" type="pres">
      <dgm:prSet presAssocID="{BC4AF7C8-D484-4700-AFCB-8F5017F1CE79}" presName="parentTextBox" presStyleLbl="node1" presStyleIdx="0" presStyleCnt="3"/>
      <dgm:spPr/>
    </dgm:pt>
    <dgm:pt modelId="{12BC123E-4E86-4C71-B1CD-1EF5A70027B6}" type="pres">
      <dgm:prSet presAssocID="{4DDC2C4E-2356-4E2A-8C91-8F754383DE39}" presName="sp" presStyleCnt="0"/>
      <dgm:spPr/>
    </dgm:pt>
    <dgm:pt modelId="{32F20D35-EEE5-4C8C-99E0-B90A86E7073B}" type="pres">
      <dgm:prSet presAssocID="{E017F633-6278-4B65-8EE9-F17819360AAF}" presName="arrowAndChildren" presStyleCnt="0"/>
      <dgm:spPr/>
    </dgm:pt>
    <dgm:pt modelId="{8211DB5E-D4CC-4B2F-9B9C-57C7534592B1}" type="pres">
      <dgm:prSet presAssocID="{E017F633-6278-4B65-8EE9-F17819360AAF}" presName="parentTextArrow" presStyleLbl="node1" presStyleIdx="1" presStyleCnt="3"/>
      <dgm:spPr/>
    </dgm:pt>
    <dgm:pt modelId="{4A152C4D-1610-4C61-A6CA-8AF3C65164C8}" type="pres">
      <dgm:prSet presAssocID="{39AADC1F-ACEC-4F2E-BC07-AE18D452164D}" presName="sp" presStyleCnt="0"/>
      <dgm:spPr/>
    </dgm:pt>
    <dgm:pt modelId="{F2D7A293-0EEF-4A68-AB86-B0CCB79A09A0}" type="pres">
      <dgm:prSet presAssocID="{B2DAD65D-8C67-4BCB-804A-551116FDCCDD}" presName="arrowAndChildren" presStyleCnt="0"/>
      <dgm:spPr/>
    </dgm:pt>
    <dgm:pt modelId="{B74390D9-D395-43D2-A3F0-4FDFB6F5639D}" type="pres">
      <dgm:prSet presAssocID="{B2DAD65D-8C67-4BCB-804A-551116FDCCDD}" presName="parentTextArrow" presStyleLbl="node1" presStyleIdx="2" presStyleCnt="3" custLinFactNeighborX="-102" custLinFactNeighborY="0"/>
      <dgm:spPr/>
    </dgm:pt>
  </dgm:ptLst>
  <dgm:cxnLst>
    <dgm:cxn modelId="{A9F6C317-8D47-4742-9EDF-94F69B76C217}" srcId="{E070608A-6AFE-458F-8E98-5B6D315D7EA8}" destId="{B2DAD65D-8C67-4BCB-804A-551116FDCCDD}" srcOrd="0" destOrd="0" parTransId="{A4AF02F0-D71D-4E86-A175-D3BACE8B9819}" sibTransId="{39AADC1F-ACEC-4F2E-BC07-AE18D452164D}"/>
    <dgm:cxn modelId="{960B611E-8CF3-4632-87BE-EF3F5D92EB31}" srcId="{E070608A-6AFE-458F-8E98-5B6D315D7EA8}" destId="{BC4AF7C8-D484-4700-AFCB-8F5017F1CE79}" srcOrd="2" destOrd="0" parTransId="{BCF8D284-1F82-4BD7-97FE-845AD972BA78}" sibTransId="{18D571DE-CF20-4B33-98E2-EA68E0CEDEDF}"/>
    <dgm:cxn modelId="{CD7A8C5C-CDE8-42A4-BB54-FBA696200AD2}" type="presOf" srcId="{E017F633-6278-4B65-8EE9-F17819360AAF}" destId="{8211DB5E-D4CC-4B2F-9B9C-57C7534592B1}" srcOrd="0" destOrd="0" presId="urn:microsoft.com/office/officeart/2005/8/layout/process4"/>
    <dgm:cxn modelId="{AF9C91B9-A0EC-43FF-A7EC-D8FDBE3BDE5D}" type="presOf" srcId="{BC4AF7C8-D484-4700-AFCB-8F5017F1CE79}" destId="{893269CA-52AB-4E53-B338-65E3404F0254}" srcOrd="0" destOrd="0" presId="urn:microsoft.com/office/officeart/2005/8/layout/process4"/>
    <dgm:cxn modelId="{A05F13C8-AF3E-41CD-9060-C4391EA8F508}" srcId="{E070608A-6AFE-458F-8E98-5B6D315D7EA8}" destId="{E017F633-6278-4B65-8EE9-F17819360AAF}" srcOrd="1" destOrd="0" parTransId="{03E0E91A-F994-43A4-9C74-81624CC1E91C}" sibTransId="{4DDC2C4E-2356-4E2A-8C91-8F754383DE39}"/>
    <dgm:cxn modelId="{C72558CE-7DE5-4D29-A613-DCFD2FC4BE33}" type="presOf" srcId="{E070608A-6AFE-458F-8E98-5B6D315D7EA8}" destId="{C5C5268C-552D-4A46-AE16-5FC4AAE6C9A5}" srcOrd="0" destOrd="0" presId="urn:microsoft.com/office/officeart/2005/8/layout/process4"/>
    <dgm:cxn modelId="{98D2D9EB-0A2E-4284-9BE1-ED9D1EF43E85}" type="presOf" srcId="{B2DAD65D-8C67-4BCB-804A-551116FDCCDD}" destId="{B74390D9-D395-43D2-A3F0-4FDFB6F5639D}" srcOrd="0" destOrd="0" presId="urn:microsoft.com/office/officeart/2005/8/layout/process4"/>
    <dgm:cxn modelId="{C1AF5348-E37F-492F-A800-1418EF1ED38D}" type="presParOf" srcId="{C5C5268C-552D-4A46-AE16-5FC4AAE6C9A5}" destId="{868A7A50-0C8F-4E11-8E91-163897F54259}" srcOrd="0" destOrd="0" presId="urn:microsoft.com/office/officeart/2005/8/layout/process4"/>
    <dgm:cxn modelId="{7FCA1F41-8AF6-4D60-9E10-52C022EB0B63}" type="presParOf" srcId="{868A7A50-0C8F-4E11-8E91-163897F54259}" destId="{893269CA-52AB-4E53-B338-65E3404F0254}" srcOrd="0" destOrd="0" presId="urn:microsoft.com/office/officeart/2005/8/layout/process4"/>
    <dgm:cxn modelId="{EBBCC3C1-BB94-44C6-A00A-5BDADDFAAF99}" type="presParOf" srcId="{C5C5268C-552D-4A46-AE16-5FC4AAE6C9A5}" destId="{12BC123E-4E86-4C71-B1CD-1EF5A70027B6}" srcOrd="1" destOrd="0" presId="urn:microsoft.com/office/officeart/2005/8/layout/process4"/>
    <dgm:cxn modelId="{27038258-85F8-42FE-BD82-518B3B396A52}" type="presParOf" srcId="{C5C5268C-552D-4A46-AE16-5FC4AAE6C9A5}" destId="{32F20D35-EEE5-4C8C-99E0-B90A86E7073B}" srcOrd="2" destOrd="0" presId="urn:microsoft.com/office/officeart/2005/8/layout/process4"/>
    <dgm:cxn modelId="{B83E33E4-6CDF-4583-BE53-D50DBB770EFD}" type="presParOf" srcId="{32F20D35-EEE5-4C8C-99E0-B90A86E7073B}" destId="{8211DB5E-D4CC-4B2F-9B9C-57C7534592B1}" srcOrd="0" destOrd="0" presId="urn:microsoft.com/office/officeart/2005/8/layout/process4"/>
    <dgm:cxn modelId="{65395609-E3D3-44F4-AE29-E048B5C3A8ED}" type="presParOf" srcId="{C5C5268C-552D-4A46-AE16-5FC4AAE6C9A5}" destId="{4A152C4D-1610-4C61-A6CA-8AF3C65164C8}" srcOrd="3" destOrd="0" presId="urn:microsoft.com/office/officeart/2005/8/layout/process4"/>
    <dgm:cxn modelId="{951C012D-51CC-48A6-BA31-0162E60C0EC9}" type="presParOf" srcId="{C5C5268C-552D-4A46-AE16-5FC4AAE6C9A5}" destId="{F2D7A293-0EEF-4A68-AB86-B0CCB79A09A0}" srcOrd="4" destOrd="0" presId="urn:microsoft.com/office/officeart/2005/8/layout/process4"/>
    <dgm:cxn modelId="{D7650A04-4F5F-4894-B71D-ED20768C3B89}" type="presParOf" srcId="{F2D7A293-0EEF-4A68-AB86-B0CCB79A09A0}" destId="{B74390D9-D395-43D2-A3F0-4FDFB6F5639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269CA-52AB-4E53-B338-65E3404F0254}">
      <dsp:nvSpPr>
        <dsp:cNvPr id="0" name=""/>
        <dsp:cNvSpPr/>
      </dsp:nvSpPr>
      <dsp:spPr>
        <a:xfrm>
          <a:off x="0" y="4335442"/>
          <a:ext cx="11067702" cy="142298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Likewise, just because someone is disabled or has some sort of impairment, does not necessarily mean they are automatically considered ‘vulnerable’ for the purposes of the inherent jurisdiction (</a:t>
          </a:r>
          <a:r>
            <a:rPr lang="en-US" sz="2400" i="1" kern="1200" dirty="0">
              <a:ea typeface="+mj-lt"/>
              <a:cs typeface="+mj-lt"/>
              <a:hlinkClick xmlns:r="http://schemas.openxmlformats.org/officeDocument/2006/relationships" r:id="rId1"/>
            </a:rPr>
            <a:t>Mayor and Burgesses of the London Borough of Croydon v KR and ST</a:t>
          </a:r>
          <a:r>
            <a:rPr lang="en-US" sz="2400" kern="1200" dirty="0">
              <a:ea typeface="+mj-lt"/>
              <a:cs typeface="+mj-lt"/>
              <a:hlinkClick xmlns:r="http://schemas.openxmlformats.org/officeDocument/2006/relationships" r:id="rId1"/>
            </a:rPr>
            <a:t> [2019] EWHC 2498 </a:t>
          </a:r>
          <a:r>
            <a:rPr lang="en-US" sz="2400" kern="1200" dirty="0">
              <a:ea typeface="+mj-lt"/>
              <a:cs typeface="+mj-lt"/>
            </a:rPr>
            <a:t>(Fam))</a:t>
          </a:r>
          <a:endParaRPr lang="en-US" sz="2400" kern="1200" dirty="0"/>
        </a:p>
      </dsp:txBody>
      <dsp:txXfrm>
        <a:off x="0" y="4335442"/>
        <a:ext cx="11067702" cy="1422989"/>
      </dsp:txXfrm>
    </dsp:sp>
    <dsp:sp modelId="{8211DB5E-D4CC-4B2F-9B9C-57C7534592B1}">
      <dsp:nvSpPr>
        <dsp:cNvPr id="0" name=""/>
        <dsp:cNvSpPr/>
      </dsp:nvSpPr>
      <dsp:spPr>
        <a:xfrm rot="10800000">
          <a:off x="0" y="2168230"/>
          <a:ext cx="11067702" cy="2188557"/>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Whether they have an impairment or 'disturbance of the mind or brain' does not matter (although these may overlap e.g., </a:t>
          </a:r>
          <a:r>
            <a:rPr lang="en-US" sz="2800" i="1" kern="1200" dirty="0">
              <a:hlinkClick xmlns:r="http://schemas.openxmlformats.org/officeDocument/2006/relationships" r:id="rId2"/>
            </a:rPr>
            <a:t>Leicester City Council v MPZ </a:t>
          </a:r>
          <a:r>
            <a:rPr lang="en-US" sz="2800" i="0" kern="1200" dirty="0">
              <a:hlinkClick xmlns:r="http://schemas.openxmlformats.org/officeDocument/2006/relationships" r:id="rId2"/>
            </a:rPr>
            <a:t>[2019] EWCOP 64</a:t>
          </a:r>
          <a:r>
            <a:rPr lang="en-US" sz="2800" i="0" kern="1200" dirty="0"/>
            <a:t>)</a:t>
          </a:r>
          <a:r>
            <a:rPr lang="en-US" sz="2800" kern="1200" dirty="0"/>
            <a:t>. </a:t>
          </a:r>
        </a:p>
      </dsp:txBody>
      <dsp:txXfrm rot="10800000">
        <a:off x="0" y="2168230"/>
        <a:ext cx="11067702" cy="1422059"/>
      </dsp:txXfrm>
    </dsp:sp>
    <dsp:sp modelId="{B74390D9-D395-43D2-A3F0-4FDFB6F5639D}">
      <dsp:nvSpPr>
        <dsp:cNvPr id="0" name=""/>
        <dsp:cNvSpPr/>
      </dsp:nvSpPr>
      <dsp:spPr>
        <a:xfrm rot="10800000">
          <a:off x="0" y="1018"/>
          <a:ext cx="11067702" cy="2188557"/>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The question to ask is whether their decision-making is overborne by some sort of undue influence, coercion, or constraint – </a:t>
          </a:r>
          <a:r>
            <a:rPr lang="en-US" sz="2800" i="1" kern="1200" dirty="0" err="1">
              <a:hlinkClick xmlns:r="http://schemas.openxmlformats.org/officeDocument/2006/relationships" r:id="rId3"/>
            </a:rPr>
            <a:t>Southend-on-Sea</a:t>
          </a:r>
          <a:r>
            <a:rPr lang="en-US" sz="2800" i="1" kern="1200" dirty="0">
              <a:hlinkClick xmlns:r="http://schemas.openxmlformats.org/officeDocument/2006/relationships" r:id="rId3"/>
            </a:rPr>
            <a:t> Borough Council v Meyers </a:t>
          </a:r>
          <a:r>
            <a:rPr lang="en-US" sz="2800" i="0" kern="1200" dirty="0">
              <a:hlinkClick xmlns:r="http://schemas.openxmlformats.org/officeDocument/2006/relationships" r:id="rId3"/>
            </a:rPr>
            <a:t>[2019] EWHC 399 (Fam)</a:t>
          </a:r>
          <a:r>
            <a:rPr lang="en-US" sz="2800" kern="1200" dirty="0">
              <a:hlinkClick xmlns:r="http://schemas.openxmlformats.org/officeDocument/2006/relationships" r:id="rId3"/>
            </a:rPr>
            <a:t>. </a:t>
          </a:r>
          <a:endParaRPr lang="en-US" sz="2800" kern="1200" dirty="0"/>
        </a:p>
      </dsp:txBody>
      <dsp:txXfrm rot="10800000">
        <a:off x="0" y="1018"/>
        <a:ext cx="11067702" cy="14220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8D535-F6F1-FB4A-8868-8F0380B62CAE}" type="datetimeFigureOut">
              <a:rPr lang="en-US" smtClean="0"/>
              <a:t>3/4/21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9C505-BC16-8547-BBA9-666EC67B488A}" type="slidenum">
              <a:rPr lang="en-US" smtClean="0"/>
              <a:t>‹#›</a:t>
            </a:fld>
            <a:endParaRPr lang="en-US"/>
          </a:p>
        </p:txBody>
      </p:sp>
    </p:spTree>
    <p:extLst>
      <p:ext uri="{BB962C8B-B14F-4D97-AF65-F5344CB8AC3E}">
        <p14:creationId xmlns:p14="http://schemas.microsoft.com/office/powerpoint/2010/main" val="318443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fld id="{F08C3D99-AC53-404A-A81C-99C1F38634BC}" type="slidenum">
              <a:rPr lang="en-US" smtClean="0"/>
              <a:t>1</a:t>
            </a:fld>
            <a:endParaRPr lang="en-US"/>
          </a:p>
        </p:txBody>
      </p:sp>
    </p:spTree>
    <p:extLst>
      <p:ext uri="{BB962C8B-B14F-4D97-AF65-F5344CB8AC3E}">
        <p14:creationId xmlns:p14="http://schemas.microsoft.com/office/powerpoint/2010/main" val="357865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fld id="{2E09C505-BC16-8547-BBA9-666EC67B488A}" type="slidenum">
              <a:rPr lang="en-US" smtClean="0"/>
              <a:t>10</a:t>
            </a:fld>
            <a:endParaRPr lang="en-US"/>
          </a:p>
        </p:txBody>
      </p:sp>
    </p:spTree>
    <p:extLst>
      <p:ext uri="{BB962C8B-B14F-4D97-AF65-F5344CB8AC3E}">
        <p14:creationId xmlns:p14="http://schemas.microsoft.com/office/powerpoint/2010/main" val="3039558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8C3D99-AC53-404A-A81C-99C1F38634BC}" type="slidenum">
              <a:rPr lang="en-US" smtClean="0"/>
              <a:t>12</a:t>
            </a:fld>
            <a:endParaRPr lang="en-US"/>
          </a:p>
        </p:txBody>
      </p:sp>
    </p:spTree>
    <p:extLst>
      <p:ext uri="{BB962C8B-B14F-4D97-AF65-F5344CB8AC3E}">
        <p14:creationId xmlns:p14="http://schemas.microsoft.com/office/powerpoint/2010/main" val="300626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9C505-BC16-8547-BBA9-666EC67B488A}" type="slidenum">
              <a:rPr lang="en-US" smtClean="0"/>
              <a:t>2</a:t>
            </a:fld>
            <a:endParaRPr lang="en-US"/>
          </a:p>
        </p:txBody>
      </p:sp>
    </p:spTree>
    <p:extLst>
      <p:ext uri="{BB962C8B-B14F-4D97-AF65-F5344CB8AC3E}">
        <p14:creationId xmlns:p14="http://schemas.microsoft.com/office/powerpoint/2010/main" val="80767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C477E2-AE10-4A4F-B93C-CE1E493CB390}" type="slidenum">
              <a:rPr lang="en-US"/>
              <a:t>3</a:t>
            </a:fld>
            <a:endParaRPr lang="en-US"/>
          </a:p>
        </p:txBody>
      </p:sp>
    </p:spTree>
    <p:extLst>
      <p:ext uri="{BB962C8B-B14F-4D97-AF65-F5344CB8AC3E}">
        <p14:creationId xmlns:p14="http://schemas.microsoft.com/office/powerpoint/2010/main" val="263359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9C505-BC16-8547-BBA9-666EC67B488A}" type="slidenum">
              <a:rPr lang="en-US" smtClean="0"/>
              <a:t>4</a:t>
            </a:fld>
            <a:endParaRPr lang="en-US"/>
          </a:p>
        </p:txBody>
      </p:sp>
    </p:spTree>
    <p:extLst>
      <p:ext uri="{BB962C8B-B14F-4D97-AF65-F5344CB8AC3E}">
        <p14:creationId xmlns:p14="http://schemas.microsoft.com/office/powerpoint/2010/main" val="276903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9C505-BC16-8547-BBA9-666EC67B488A}" type="slidenum">
              <a:rPr lang="en-US" smtClean="0"/>
              <a:t>5</a:t>
            </a:fld>
            <a:endParaRPr lang="en-US"/>
          </a:p>
        </p:txBody>
      </p:sp>
    </p:spTree>
    <p:extLst>
      <p:ext uri="{BB962C8B-B14F-4D97-AF65-F5344CB8AC3E}">
        <p14:creationId xmlns:p14="http://schemas.microsoft.com/office/powerpoint/2010/main" val="52638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FFC477E2-AE10-4A4F-B93C-CE1E493CB390}" type="slidenum">
              <a:rPr lang="en-US"/>
              <a:t>6</a:t>
            </a:fld>
            <a:endParaRPr lang="en-US"/>
          </a:p>
        </p:txBody>
      </p:sp>
    </p:spTree>
    <p:extLst>
      <p:ext uri="{BB962C8B-B14F-4D97-AF65-F5344CB8AC3E}">
        <p14:creationId xmlns:p14="http://schemas.microsoft.com/office/powerpoint/2010/main" val="434041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E09C505-BC16-8547-BBA9-666EC67B488A}" type="slidenum">
              <a:rPr lang="en-US" smtClean="0"/>
              <a:t>7</a:t>
            </a:fld>
            <a:endParaRPr lang="en-US"/>
          </a:p>
        </p:txBody>
      </p:sp>
    </p:spTree>
    <p:extLst>
      <p:ext uri="{BB962C8B-B14F-4D97-AF65-F5344CB8AC3E}">
        <p14:creationId xmlns:p14="http://schemas.microsoft.com/office/powerpoint/2010/main" val="2817373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9C505-BC16-8547-BBA9-666EC67B488A}" type="slidenum">
              <a:rPr lang="en-US" smtClean="0"/>
              <a:t>8</a:t>
            </a:fld>
            <a:endParaRPr lang="en-US"/>
          </a:p>
        </p:txBody>
      </p:sp>
    </p:spTree>
    <p:extLst>
      <p:ext uri="{BB962C8B-B14F-4D97-AF65-F5344CB8AC3E}">
        <p14:creationId xmlns:p14="http://schemas.microsoft.com/office/powerpoint/2010/main" val="744610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09C505-BC16-8547-BBA9-666EC67B488A}" type="slidenum">
              <a:rPr lang="en-US" smtClean="0"/>
              <a:t>9</a:t>
            </a:fld>
            <a:endParaRPr lang="en-US"/>
          </a:p>
        </p:txBody>
      </p:sp>
    </p:spTree>
    <p:extLst>
      <p:ext uri="{BB962C8B-B14F-4D97-AF65-F5344CB8AC3E}">
        <p14:creationId xmlns:p14="http://schemas.microsoft.com/office/powerpoint/2010/main" val="358450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9844-4B27-C541-934C-9323A213A3A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FF3E549-BC48-084B-86CE-347F668BAF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15140C4-AE73-3840-B5BA-32468634D722}"/>
              </a:ext>
            </a:extLst>
          </p:cNvPr>
          <p:cNvSpPr>
            <a:spLocks noGrp="1"/>
          </p:cNvSpPr>
          <p:nvPr>
            <p:ph type="dt" sz="half" idx="10"/>
          </p:nvPr>
        </p:nvSpPr>
        <p:spPr/>
        <p:txBody>
          <a:bodyPr/>
          <a:lstStyle/>
          <a:p>
            <a:fld id="{96444050-2ABE-4148-A5B0-8D9BFA258982}" type="datetimeFigureOut">
              <a:rPr lang="en-US" smtClean="0"/>
              <a:t>3/4/21</a:t>
            </a:fld>
            <a:endParaRPr lang="en-US"/>
          </a:p>
        </p:txBody>
      </p:sp>
      <p:sp>
        <p:nvSpPr>
          <p:cNvPr id="5" name="Footer Placeholder 4">
            <a:extLst>
              <a:ext uri="{FF2B5EF4-FFF2-40B4-BE49-F238E27FC236}">
                <a16:creationId xmlns:a16="http://schemas.microsoft.com/office/drawing/2014/main" id="{C7C4141C-B05A-4041-B20D-1973BF8D3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A3C89-5DC5-F34E-BB9C-A35A901DD0BB}"/>
              </a:ext>
            </a:extLst>
          </p:cNvPr>
          <p:cNvSpPr>
            <a:spLocks noGrp="1"/>
          </p:cNvSpPr>
          <p:nvPr>
            <p:ph type="sldNum" sz="quarter" idx="12"/>
          </p:nvPr>
        </p:nvSpPr>
        <p:spPr/>
        <p:txBody>
          <a:bodyPr/>
          <a:lstStyle/>
          <a:p>
            <a:fld id="{DE85BF51-96BD-F148-A162-973461DE046E}" type="slidenum">
              <a:rPr lang="en-US" smtClean="0"/>
              <a:t>‹#›</a:t>
            </a:fld>
            <a:endParaRPr lang="en-US"/>
          </a:p>
        </p:txBody>
      </p:sp>
    </p:spTree>
    <p:extLst>
      <p:ext uri="{BB962C8B-B14F-4D97-AF65-F5344CB8AC3E}">
        <p14:creationId xmlns:p14="http://schemas.microsoft.com/office/powerpoint/2010/main" val="3892762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94A26-7CEF-754E-9959-6CA85F94B6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53AD6BB-118A-8C4A-8D35-5D9FE6A4BC7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DC2A56-6342-464D-80E6-B396B53DE4D5}"/>
              </a:ext>
            </a:extLst>
          </p:cNvPr>
          <p:cNvSpPr>
            <a:spLocks noGrp="1"/>
          </p:cNvSpPr>
          <p:nvPr>
            <p:ph type="dt" sz="half" idx="10"/>
          </p:nvPr>
        </p:nvSpPr>
        <p:spPr/>
        <p:txBody>
          <a:bodyPr/>
          <a:lstStyle/>
          <a:p>
            <a:fld id="{96444050-2ABE-4148-A5B0-8D9BFA258982}" type="datetimeFigureOut">
              <a:rPr lang="en-US" smtClean="0"/>
              <a:t>3/4/21</a:t>
            </a:fld>
            <a:endParaRPr lang="en-US"/>
          </a:p>
        </p:txBody>
      </p:sp>
      <p:sp>
        <p:nvSpPr>
          <p:cNvPr id="5" name="Footer Placeholder 4">
            <a:extLst>
              <a:ext uri="{FF2B5EF4-FFF2-40B4-BE49-F238E27FC236}">
                <a16:creationId xmlns:a16="http://schemas.microsoft.com/office/drawing/2014/main" id="{E7D23616-F4BC-D64E-BEB7-5F769B258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DA50F-1BF0-FB43-9C69-9381529468BA}"/>
              </a:ext>
            </a:extLst>
          </p:cNvPr>
          <p:cNvSpPr>
            <a:spLocks noGrp="1"/>
          </p:cNvSpPr>
          <p:nvPr>
            <p:ph type="sldNum" sz="quarter" idx="12"/>
          </p:nvPr>
        </p:nvSpPr>
        <p:spPr/>
        <p:txBody>
          <a:bodyPr/>
          <a:lstStyle/>
          <a:p>
            <a:fld id="{DE85BF51-96BD-F148-A162-973461DE046E}" type="slidenum">
              <a:rPr lang="en-US" smtClean="0"/>
              <a:t>‹#›</a:t>
            </a:fld>
            <a:endParaRPr lang="en-US"/>
          </a:p>
        </p:txBody>
      </p:sp>
    </p:spTree>
    <p:extLst>
      <p:ext uri="{BB962C8B-B14F-4D97-AF65-F5344CB8AC3E}">
        <p14:creationId xmlns:p14="http://schemas.microsoft.com/office/powerpoint/2010/main" val="254107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751EB8-AB60-394B-A5FB-373CAAEB5A0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5EC6167-AE33-4940-8EAC-96D7FF8EE46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F520F8-B600-784F-BE77-8767C11BC52B}"/>
              </a:ext>
            </a:extLst>
          </p:cNvPr>
          <p:cNvSpPr>
            <a:spLocks noGrp="1"/>
          </p:cNvSpPr>
          <p:nvPr>
            <p:ph type="dt" sz="half" idx="10"/>
          </p:nvPr>
        </p:nvSpPr>
        <p:spPr/>
        <p:txBody>
          <a:bodyPr/>
          <a:lstStyle/>
          <a:p>
            <a:fld id="{96444050-2ABE-4148-A5B0-8D9BFA258982}" type="datetimeFigureOut">
              <a:rPr lang="en-US" smtClean="0"/>
              <a:t>3/4/21</a:t>
            </a:fld>
            <a:endParaRPr lang="en-US"/>
          </a:p>
        </p:txBody>
      </p:sp>
      <p:sp>
        <p:nvSpPr>
          <p:cNvPr id="5" name="Footer Placeholder 4">
            <a:extLst>
              <a:ext uri="{FF2B5EF4-FFF2-40B4-BE49-F238E27FC236}">
                <a16:creationId xmlns:a16="http://schemas.microsoft.com/office/drawing/2014/main" id="{2984CCF5-D6F2-DE44-BE86-CD3FAE19D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BEB8B-2498-544A-9520-56E957CEFE92}"/>
              </a:ext>
            </a:extLst>
          </p:cNvPr>
          <p:cNvSpPr>
            <a:spLocks noGrp="1"/>
          </p:cNvSpPr>
          <p:nvPr>
            <p:ph type="sldNum" sz="quarter" idx="12"/>
          </p:nvPr>
        </p:nvSpPr>
        <p:spPr/>
        <p:txBody>
          <a:bodyPr/>
          <a:lstStyle/>
          <a:p>
            <a:fld id="{DE85BF51-96BD-F148-A162-973461DE046E}" type="slidenum">
              <a:rPr lang="en-US" smtClean="0"/>
              <a:t>‹#›</a:t>
            </a:fld>
            <a:endParaRPr lang="en-US"/>
          </a:p>
        </p:txBody>
      </p:sp>
    </p:spTree>
    <p:extLst>
      <p:ext uri="{BB962C8B-B14F-4D97-AF65-F5344CB8AC3E}">
        <p14:creationId xmlns:p14="http://schemas.microsoft.com/office/powerpoint/2010/main" val="369057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0th Picture 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Picture 3" descr="KeeleUni-RGB_MonoWHI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00067" y="404284"/>
            <a:ext cx="2768600" cy="1405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4"/>
          <a:stretch>
            <a:fillRect/>
          </a:stretch>
        </p:blipFill>
        <p:spPr>
          <a:xfrm>
            <a:off x="8698098" y="5853288"/>
            <a:ext cx="3064933" cy="575733"/>
          </a:xfrm>
          <a:prstGeom prst="rect">
            <a:avLst/>
          </a:prstGeom>
        </p:spPr>
      </p:pic>
      <p:pic>
        <p:nvPicPr>
          <p:cNvPr id="9" name="Picture 8"/>
          <p:cNvPicPr>
            <a:picLocks noChangeAspect="1"/>
          </p:cNvPicPr>
          <p:nvPr userDrawn="1"/>
        </p:nvPicPr>
        <p:blipFill>
          <a:blip r:embed="rId5"/>
          <a:stretch>
            <a:fillRect/>
          </a:stretch>
        </p:blipFill>
        <p:spPr>
          <a:xfrm>
            <a:off x="493184" y="5404555"/>
            <a:ext cx="999067" cy="1032933"/>
          </a:xfrm>
          <a:prstGeom prst="rect">
            <a:avLst/>
          </a:prstGeom>
        </p:spPr>
      </p:pic>
      <p:sp>
        <p:nvSpPr>
          <p:cNvPr id="10" name="Off-page Connector 1"/>
          <p:cNvSpPr/>
          <p:nvPr userDrawn="1"/>
        </p:nvSpPr>
        <p:spPr>
          <a:xfrm>
            <a:off x="-1018683" y="-2955878"/>
            <a:ext cx="5776949" cy="8245707"/>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9762"/>
              <a:gd name="connsiteX1" fmla="*/ 10000 w 10000"/>
              <a:gd name="connsiteY1" fmla="*/ 0 h 9762"/>
              <a:gd name="connsiteX2" fmla="*/ 10000 w 10000"/>
              <a:gd name="connsiteY2" fmla="*/ 8000 h 9762"/>
              <a:gd name="connsiteX3" fmla="*/ 5000 w 10000"/>
              <a:gd name="connsiteY3" fmla="*/ 9762 h 9762"/>
              <a:gd name="connsiteX4" fmla="*/ 0 w 10000"/>
              <a:gd name="connsiteY4" fmla="*/ 8000 h 9762"/>
              <a:gd name="connsiteX5" fmla="*/ 0 w 10000"/>
              <a:gd name="connsiteY5" fmla="*/ 0 h 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762">
                <a:moveTo>
                  <a:pt x="0" y="0"/>
                </a:moveTo>
                <a:lnTo>
                  <a:pt x="10000" y="0"/>
                </a:lnTo>
                <a:lnTo>
                  <a:pt x="10000" y="8000"/>
                </a:lnTo>
                <a:lnTo>
                  <a:pt x="5000" y="9762"/>
                </a:lnTo>
                <a:lnTo>
                  <a:pt x="0" y="8000"/>
                </a:lnTo>
                <a:lnTo>
                  <a:pt x="0" y="0"/>
                </a:lnTo>
                <a:close/>
              </a:path>
            </a:pathLst>
          </a:custGeom>
          <a:noFill/>
          <a:ln w="203200">
            <a:solidFill>
              <a:schemeClr val="bg1">
                <a:alpha val="20000"/>
              </a:scheme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 Placeholder 16"/>
          <p:cNvSpPr>
            <a:spLocks noGrp="1"/>
          </p:cNvSpPr>
          <p:nvPr>
            <p:ph type="body" sz="quarter" idx="11"/>
          </p:nvPr>
        </p:nvSpPr>
        <p:spPr>
          <a:xfrm>
            <a:off x="1111253" y="2112637"/>
            <a:ext cx="8987367" cy="1044961"/>
          </a:xfrm>
          <a:prstGeom prst="rect">
            <a:avLst/>
          </a:prstGeom>
        </p:spPr>
        <p:txBody>
          <a:bodyPr>
            <a:normAutofit/>
          </a:bodyPr>
          <a:lstStyle>
            <a:lvl1pPr marL="0" indent="0">
              <a:buNone/>
              <a:defRPr sz="4800" baseline="0">
                <a:solidFill>
                  <a:schemeClr val="bg1"/>
                </a:solidFill>
                <a:latin typeface="Palatino Linotype"/>
                <a:cs typeface="Palatino Linotype"/>
              </a:defRPr>
            </a:lvl1pPr>
          </a:lstStyle>
          <a:p>
            <a:pPr lvl="0"/>
            <a:r>
              <a:rPr lang="en-GB" dirty="0"/>
              <a:t>Click to edit Master text styles</a:t>
            </a:r>
          </a:p>
        </p:txBody>
      </p:sp>
      <p:sp>
        <p:nvSpPr>
          <p:cNvPr id="13" name="Text Placeholder 16"/>
          <p:cNvSpPr>
            <a:spLocks noGrp="1"/>
          </p:cNvSpPr>
          <p:nvPr>
            <p:ph type="body" sz="quarter" idx="12"/>
          </p:nvPr>
        </p:nvSpPr>
        <p:spPr>
          <a:xfrm>
            <a:off x="1111253" y="3157598"/>
            <a:ext cx="8987367" cy="714409"/>
          </a:xfrm>
          <a:prstGeom prst="rect">
            <a:avLst/>
          </a:prstGeom>
        </p:spPr>
        <p:txBody>
          <a:bodyPr/>
          <a:lstStyle>
            <a:lvl1pPr marL="0" indent="0">
              <a:buNone/>
              <a:defRPr sz="2133" baseline="0">
                <a:solidFill>
                  <a:srgbClr val="FFFFFF"/>
                </a:solidFill>
                <a:latin typeface="Arial"/>
                <a:cs typeface="Arial"/>
              </a:defRPr>
            </a:lvl1pPr>
          </a:lstStyle>
          <a:p>
            <a:pPr lvl="0"/>
            <a:r>
              <a:rPr lang="en-GB" dirty="0"/>
              <a:t>Click to edit Master text styles</a:t>
            </a:r>
          </a:p>
        </p:txBody>
      </p:sp>
    </p:spTree>
    <p:extLst>
      <p:ext uri="{BB962C8B-B14F-4D97-AF65-F5344CB8AC3E}">
        <p14:creationId xmlns:p14="http://schemas.microsoft.com/office/powerpoint/2010/main" val="3883692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0th Content Slide 1">
    <p:spTree>
      <p:nvGrpSpPr>
        <p:cNvPr id="1" name=""/>
        <p:cNvGrpSpPr/>
        <p:nvPr/>
      </p:nvGrpSpPr>
      <p:grpSpPr>
        <a:xfrm>
          <a:off x="0" y="0"/>
          <a:ext cx="0" cy="0"/>
          <a:chOff x="0" y="0"/>
          <a:chExt cx="0" cy="0"/>
        </a:xfrm>
      </p:grpSpPr>
      <p:pic>
        <p:nvPicPr>
          <p:cNvPr id="7" name="Picture 3" descr="KeeleUni-RGB_Mono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00067" y="404284"/>
            <a:ext cx="2768600" cy="14054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9539823" y="5399618"/>
            <a:ext cx="2040456" cy="10371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3179" y="5399618"/>
            <a:ext cx="988276" cy="1032933"/>
          </a:xfrm>
          <a:prstGeom prst="rect">
            <a:avLst/>
          </a:prstGeom>
        </p:spPr>
      </p:pic>
      <p:sp>
        <p:nvSpPr>
          <p:cNvPr id="15" name="Off-page Connector 1"/>
          <p:cNvSpPr/>
          <p:nvPr userDrawn="1"/>
        </p:nvSpPr>
        <p:spPr>
          <a:xfrm>
            <a:off x="6502400" y="-3572140"/>
            <a:ext cx="6096000" cy="8701103"/>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9762"/>
              <a:gd name="connsiteX1" fmla="*/ 10000 w 10000"/>
              <a:gd name="connsiteY1" fmla="*/ 0 h 9762"/>
              <a:gd name="connsiteX2" fmla="*/ 10000 w 10000"/>
              <a:gd name="connsiteY2" fmla="*/ 8000 h 9762"/>
              <a:gd name="connsiteX3" fmla="*/ 5000 w 10000"/>
              <a:gd name="connsiteY3" fmla="*/ 9762 h 9762"/>
              <a:gd name="connsiteX4" fmla="*/ 0 w 10000"/>
              <a:gd name="connsiteY4" fmla="*/ 8000 h 9762"/>
              <a:gd name="connsiteX5" fmla="*/ 0 w 10000"/>
              <a:gd name="connsiteY5" fmla="*/ 0 h 9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762">
                <a:moveTo>
                  <a:pt x="0" y="0"/>
                </a:moveTo>
                <a:lnTo>
                  <a:pt x="10000" y="0"/>
                </a:lnTo>
                <a:lnTo>
                  <a:pt x="10000" y="8000"/>
                </a:lnTo>
                <a:lnTo>
                  <a:pt x="5000" y="9762"/>
                </a:lnTo>
                <a:lnTo>
                  <a:pt x="0" y="8000"/>
                </a:lnTo>
                <a:lnTo>
                  <a:pt x="0" y="0"/>
                </a:lnTo>
                <a:close/>
              </a:path>
            </a:pathLst>
          </a:custGeom>
          <a:noFill/>
          <a:ln w="203200">
            <a:solidFill>
              <a:srgbClr val="7B8183">
                <a:alpha val="15000"/>
              </a:srgb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7B8183"/>
              </a:solidFill>
            </a:endParaRPr>
          </a:p>
        </p:txBody>
      </p:sp>
      <p:sp>
        <p:nvSpPr>
          <p:cNvPr id="16" name="Title 1"/>
          <p:cNvSpPr>
            <a:spLocks noGrp="1"/>
          </p:cNvSpPr>
          <p:nvPr>
            <p:ph type="title"/>
          </p:nvPr>
        </p:nvSpPr>
        <p:spPr>
          <a:xfrm>
            <a:off x="609600" y="366184"/>
            <a:ext cx="10972800" cy="1524000"/>
          </a:xfrm>
        </p:spPr>
        <p:txBody>
          <a:bodyPr>
            <a:normAutofit/>
          </a:bodyPr>
          <a:lstStyle>
            <a:lvl1pPr algn="l">
              <a:defRPr sz="4800">
                <a:solidFill>
                  <a:srgbClr val="7B8183"/>
                </a:solidFill>
                <a:latin typeface="Palatino Linotype"/>
              </a:defRPr>
            </a:lvl1pPr>
          </a:lstStyle>
          <a:p>
            <a:r>
              <a:rPr lang="en-GB" dirty="0"/>
              <a:t>Click to edit Master title style</a:t>
            </a:r>
            <a:endParaRPr lang="en-US" dirty="0"/>
          </a:p>
        </p:txBody>
      </p:sp>
      <p:sp>
        <p:nvSpPr>
          <p:cNvPr id="17" name="Content Placeholder 2"/>
          <p:cNvSpPr>
            <a:spLocks noGrp="1"/>
          </p:cNvSpPr>
          <p:nvPr>
            <p:ph sz="half" idx="1"/>
          </p:nvPr>
        </p:nvSpPr>
        <p:spPr>
          <a:xfrm>
            <a:off x="609600" y="2133604"/>
            <a:ext cx="5384800" cy="4747633"/>
          </a:xfrm>
        </p:spPr>
        <p:txBody>
          <a:bodyPr/>
          <a:lstStyle>
            <a:lvl1pPr>
              <a:defRPr sz="3733">
                <a:latin typeface="Arial"/>
                <a:cs typeface="Arial"/>
              </a:defRPr>
            </a:lvl1pPr>
            <a:lvl2pPr>
              <a:defRPr sz="3200">
                <a:latin typeface="Arial"/>
                <a:cs typeface="Arial"/>
              </a:defRPr>
            </a:lvl2pPr>
            <a:lvl3pPr>
              <a:defRPr sz="2667">
                <a:latin typeface="Arial"/>
                <a:cs typeface="Arial"/>
              </a:defRPr>
            </a:lvl3pPr>
            <a:lvl4pPr>
              <a:defRPr sz="2400">
                <a:latin typeface="Arial"/>
                <a:cs typeface="Arial"/>
              </a:defRPr>
            </a:lvl4pPr>
            <a:lvl5pPr>
              <a:defRPr sz="2400">
                <a:latin typeface="Arial"/>
                <a:cs typeface="Arial"/>
              </a:defRPr>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Content Placeholder 3"/>
          <p:cNvSpPr>
            <a:spLocks noGrp="1"/>
          </p:cNvSpPr>
          <p:nvPr>
            <p:ph sz="half" idx="2"/>
          </p:nvPr>
        </p:nvSpPr>
        <p:spPr>
          <a:xfrm>
            <a:off x="6197600" y="2133604"/>
            <a:ext cx="5384800" cy="4747633"/>
          </a:xfrm>
        </p:spPr>
        <p:txBody>
          <a:bodyPr/>
          <a:lstStyle>
            <a:lvl1pPr>
              <a:defRPr sz="3733">
                <a:latin typeface="Arial"/>
                <a:cs typeface="Arial"/>
              </a:defRPr>
            </a:lvl1pPr>
            <a:lvl2pPr>
              <a:defRPr sz="3200">
                <a:latin typeface="Arial"/>
                <a:cs typeface="Arial"/>
              </a:defRPr>
            </a:lvl2pPr>
            <a:lvl3pPr>
              <a:defRPr sz="2667">
                <a:latin typeface="Arial"/>
                <a:cs typeface="Arial"/>
              </a:defRPr>
            </a:lvl3pPr>
            <a:lvl4pPr>
              <a:defRPr sz="2400">
                <a:latin typeface="Arial"/>
                <a:cs typeface="Arial"/>
              </a:defRPr>
            </a:lvl4pPr>
            <a:lvl5pPr>
              <a:defRPr sz="2400">
                <a:latin typeface="Arial"/>
                <a:cs typeface="Arial"/>
              </a:defRPr>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6243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814B9-5E57-D243-B212-EF4CBD6A86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120A84-64F4-D54E-AC15-B46DAE5FE1A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10CAFB-CF9B-7143-828C-6F53F0DAF1C8}"/>
              </a:ext>
            </a:extLst>
          </p:cNvPr>
          <p:cNvSpPr>
            <a:spLocks noGrp="1"/>
          </p:cNvSpPr>
          <p:nvPr>
            <p:ph type="dt" sz="half" idx="10"/>
          </p:nvPr>
        </p:nvSpPr>
        <p:spPr/>
        <p:txBody>
          <a:bodyPr/>
          <a:lstStyle/>
          <a:p>
            <a:fld id="{96444050-2ABE-4148-A5B0-8D9BFA258982}" type="datetimeFigureOut">
              <a:rPr lang="en-US" smtClean="0"/>
              <a:t>3/4/21</a:t>
            </a:fld>
            <a:endParaRPr lang="en-US"/>
          </a:p>
        </p:txBody>
      </p:sp>
      <p:sp>
        <p:nvSpPr>
          <p:cNvPr id="5" name="Footer Placeholder 4">
            <a:extLst>
              <a:ext uri="{FF2B5EF4-FFF2-40B4-BE49-F238E27FC236}">
                <a16:creationId xmlns:a16="http://schemas.microsoft.com/office/drawing/2014/main" id="{FA9AF8D0-7AB2-CA45-8C64-36B873067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8023B-EC83-C547-9BA9-420F082D5C23}"/>
              </a:ext>
            </a:extLst>
          </p:cNvPr>
          <p:cNvSpPr>
            <a:spLocks noGrp="1"/>
          </p:cNvSpPr>
          <p:nvPr>
            <p:ph type="sldNum" sz="quarter" idx="12"/>
          </p:nvPr>
        </p:nvSpPr>
        <p:spPr/>
        <p:txBody>
          <a:bodyPr/>
          <a:lstStyle/>
          <a:p>
            <a:fld id="{DE85BF51-96BD-F148-A162-973461DE046E}" type="slidenum">
              <a:rPr lang="en-US" smtClean="0"/>
              <a:t>‹#›</a:t>
            </a:fld>
            <a:endParaRPr lang="en-US"/>
          </a:p>
        </p:txBody>
      </p:sp>
    </p:spTree>
    <p:extLst>
      <p:ext uri="{BB962C8B-B14F-4D97-AF65-F5344CB8AC3E}">
        <p14:creationId xmlns:p14="http://schemas.microsoft.com/office/powerpoint/2010/main" val="2127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97BD-ED0C-444B-9763-CC2D491B27B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6EB4595-CB65-B04A-861C-E66C0D6AF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AC265F8-E0A0-A141-BFD2-1B827372AFED}"/>
              </a:ext>
            </a:extLst>
          </p:cNvPr>
          <p:cNvSpPr>
            <a:spLocks noGrp="1"/>
          </p:cNvSpPr>
          <p:nvPr>
            <p:ph type="dt" sz="half" idx="10"/>
          </p:nvPr>
        </p:nvSpPr>
        <p:spPr/>
        <p:txBody>
          <a:bodyPr/>
          <a:lstStyle/>
          <a:p>
            <a:fld id="{96444050-2ABE-4148-A5B0-8D9BFA258982}" type="datetimeFigureOut">
              <a:rPr lang="en-US" smtClean="0"/>
              <a:t>3/4/21</a:t>
            </a:fld>
            <a:endParaRPr lang="en-US"/>
          </a:p>
        </p:txBody>
      </p:sp>
      <p:sp>
        <p:nvSpPr>
          <p:cNvPr id="5" name="Footer Placeholder 4">
            <a:extLst>
              <a:ext uri="{FF2B5EF4-FFF2-40B4-BE49-F238E27FC236}">
                <a16:creationId xmlns:a16="http://schemas.microsoft.com/office/drawing/2014/main" id="{318B84B6-925F-3340-8D80-C5F66CC5B1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60F9A-33F8-1C45-89AE-577AE009D394}"/>
              </a:ext>
            </a:extLst>
          </p:cNvPr>
          <p:cNvSpPr>
            <a:spLocks noGrp="1"/>
          </p:cNvSpPr>
          <p:nvPr>
            <p:ph type="sldNum" sz="quarter" idx="12"/>
          </p:nvPr>
        </p:nvSpPr>
        <p:spPr/>
        <p:txBody>
          <a:bodyPr/>
          <a:lstStyle/>
          <a:p>
            <a:fld id="{DE85BF51-96BD-F148-A162-973461DE046E}" type="slidenum">
              <a:rPr lang="en-US" smtClean="0"/>
              <a:t>‹#›</a:t>
            </a:fld>
            <a:endParaRPr lang="en-US"/>
          </a:p>
        </p:txBody>
      </p:sp>
    </p:spTree>
    <p:extLst>
      <p:ext uri="{BB962C8B-B14F-4D97-AF65-F5344CB8AC3E}">
        <p14:creationId xmlns:p14="http://schemas.microsoft.com/office/powerpoint/2010/main" val="266422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325F-BF43-4642-8D9F-2855A0A5A71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3B1F4A3-B8EA-8344-AE24-E0B38B569E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02F2317-09A5-264E-91D6-F4DD538BA1E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82B8EBB-585D-4B40-84F6-2FA72D8A2F21}"/>
              </a:ext>
            </a:extLst>
          </p:cNvPr>
          <p:cNvSpPr>
            <a:spLocks noGrp="1"/>
          </p:cNvSpPr>
          <p:nvPr>
            <p:ph type="dt" sz="half" idx="10"/>
          </p:nvPr>
        </p:nvSpPr>
        <p:spPr/>
        <p:txBody>
          <a:bodyPr/>
          <a:lstStyle/>
          <a:p>
            <a:fld id="{96444050-2ABE-4148-A5B0-8D9BFA258982}" type="datetimeFigureOut">
              <a:rPr lang="en-US" smtClean="0"/>
              <a:t>3/4/21</a:t>
            </a:fld>
            <a:endParaRPr lang="en-US"/>
          </a:p>
        </p:txBody>
      </p:sp>
      <p:sp>
        <p:nvSpPr>
          <p:cNvPr id="6" name="Footer Placeholder 5">
            <a:extLst>
              <a:ext uri="{FF2B5EF4-FFF2-40B4-BE49-F238E27FC236}">
                <a16:creationId xmlns:a16="http://schemas.microsoft.com/office/drawing/2014/main" id="{70A748C3-D060-7E41-8B8B-EB8FF85E0A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CC048-AB79-754D-93DE-1DB82A15D98C}"/>
              </a:ext>
            </a:extLst>
          </p:cNvPr>
          <p:cNvSpPr>
            <a:spLocks noGrp="1"/>
          </p:cNvSpPr>
          <p:nvPr>
            <p:ph type="sldNum" sz="quarter" idx="12"/>
          </p:nvPr>
        </p:nvSpPr>
        <p:spPr/>
        <p:txBody>
          <a:bodyPr/>
          <a:lstStyle/>
          <a:p>
            <a:fld id="{DE85BF51-96BD-F148-A162-973461DE046E}" type="slidenum">
              <a:rPr lang="en-US" smtClean="0"/>
              <a:t>‹#›</a:t>
            </a:fld>
            <a:endParaRPr lang="en-US"/>
          </a:p>
        </p:txBody>
      </p:sp>
    </p:spTree>
    <p:extLst>
      <p:ext uri="{BB962C8B-B14F-4D97-AF65-F5344CB8AC3E}">
        <p14:creationId xmlns:p14="http://schemas.microsoft.com/office/powerpoint/2010/main" val="54451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0F4ED-3B0E-FD4C-B6FD-A984CF4CFBD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B932FFC-94B5-5C4E-A8AB-199A3DCDD8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66280A4-E748-654F-84EB-CDF69653057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E1C66B6-7F93-784C-8543-09DE84F7B7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0A377F2-8C57-4843-A083-B300D79CA12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53BBDF9-015A-7948-AA8B-DD6DA3111764}"/>
              </a:ext>
            </a:extLst>
          </p:cNvPr>
          <p:cNvSpPr>
            <a:spLocks noGrp="1"/>
          </p:cNvSpPr>
          <p:nvPr>
            <p:ph type="dt" sz="half" idx="10"/>
          </p:nvPr>
        </p:nvSpPr>
        <p:spPr/>
        <p:txBody>
          <a:bodyPr/>
          <a:lstStyle/>
          <a:p>
            <a:fld id="{96444050-2ABE-4148-A5B0-8D9BFA258982}" type="datetimeFigureOut">
              <a:rPr lang="en-US" smtClean="0"/>
              <a:t>3/4/21</a:t>
            </a:fld>
            <a:endParaRPr lang="en-US"/>
          </a:p>
        </p:txBody>
      </p:sp>
      <p:sp>
        <p:nvSpPr>
          <p:cNvPr id="8" name="Footer Placeholder 7">
            <a:extLst>
              <a:ext uri="{FF2B5EF4-FFF2-40B4-BE49-F238E27FC236}">
                <a16:creationId xmlns:a16="http://schemas.microsoft.com/office/drawing/2014/main" id="{EB6AF4CC-7A57-E64C-80D6-975D514A9B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248E14-7167-6E48-9F71-2B094EFEDD6A}"/>
              </a:ext>
            </a:extLst>
          </p:cNvPr>
          <p:cNvSpPr>
            <a:spLocks noGrp="1"/>
          </p:cNvSpPr>
          <p:nvPr>
            <p:ph type="sldNum" sz="quarter" idx="12"/>
          </p:nvPr>
        </p:nvSpPr>
        <p:spPr/>
        <p:txBody>
          <a:bodyPr/>
          <a:lstStyle/>
          <a:p>
            <a:fld id="{DE85BF51-96BD-F148-A162-973461DE046E}" type="slidenum">
              <a:rPr lang="en-US" smtClean="0"/>
              <a:t>‹#›</a:t>
            </a:fld>
            <a:endParaRPr lang="en-US"/>
          </a:p>
        </p:txBody>
      </p:sp>
    </p:spTree>
    <p:extLst>
      <p:ext uri="{BB962C8B-B14F-4D97-AF65-F5344CB8AC3E}">
        <p14:creationId xmlns:p14="http://schemas.microsoft.com/office/powerpoint/2010/main" val="46405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89E3-E573-8248-B409-9605C2B9D82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1C6AD7C-34D4-7C40-93A1-19AB7ED2DA73}"/>
              </a:ext>
            </a:extLst>
          </p:cNvPr>
          <p:cNvSpPr>
            <a:spLocks noGrp="1"/>
          </p:cNvSpPr>
          <p:nvPr>
            <p:ph type="dt" sz="half" idx="10"/>
          </p:nvPr>
        </p:nvSpPr>
        <p:spPr/>
        <p:txBody>
          <a:bodyPr/>
          <a:lstStyle/>
          <a:p>
            <a:fld id="{96444050-2ABE-4148-A5B0-8D9BFA258982}" type="datetimeFigureOut">
              <a:rPr lang="en-US" smtClean="0"/>
              <a:t>3/4/21</a:t>
            </a:fld>
            <a:endParaRPr lang="en-US"/>
          </a:p>
        </p:txBody>
      </p:sp>
      <p:sp>
        <p:nvSpPr>
          <p:cNvPr id="4" name="Footer Placeholder 3">
            <a:extLst>
              <a:ext uri="{FF2B5EF4-FFF2-40B4-BE49-F238E27FC236}">
                <a16:creationId xmlns:a16="http://schemas.microsoft.com/office/drawing/2014/main" id="{E4D91390-B2BE-3840-A081-26533A4D00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9AF32C-1368-FA41-B180-D222A5AC28CB}"/>
              </a:ext>
            </a:extLst>
          </p:cNvPr>
          <p:cNvSpPr>
            <a:spLocks noGrp="1"/>
          </p:cNvSpPr>
          <p:nvPr>
            <p:ph type="sldNum" sz="quarter" idx="12"/>
          </p:nvPr>
        </p:nvSpPr>
        <p:spPr/>
        <p:txBody>
          <a:bodyPr/>
          <a:lstStyle/>
          <a:p>
            <a:fld id="{DE85BF51-96BD-F148-A162-973461DE046E}" type="slidenum">
              <a:rPr lang="en-US" smtClean="0"/>
              <a:t>‹#›</a:t>
            </a:fld>
            <a:endParaRPr lang="en-US"/>
          </a:p>
        </p:txBody>
      </p:sp>
    </p:spTree>
    <p:extLst>
      <p:ext uri="{BB962C8B-B14F-4D97-AF65-F5344CB8AC3E}">
        <p14:creationId xmlns:p14="http://schemas.microsoft.com/office/powerpoint/2010/main" val="3458143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6F7C53-2B2C-E44D-BCE0-EA06BF85A4A4}"/>
              </a:ext>
            </a:extLst>
          </p:cNvPr>
          <p:cNvSpPr>
            <a:spLocks noGrp="1"/>
          </p:cNvSpPr>
          <p:nvPr>
            <p:ph type="dt" sz="half" idx="10"/>
          </p:nvPr>
        </p:nvSpPr>
        <p:spPr/>
        <p:txBody>
          <a:bodyPr/>
          <a:lstStyle/>
          <a:p>
            <a:fld id="{96444050-2ABE-4148-A5B0-8D9BFA258982}" type="datetimeFigureOut">
              <a:rPr lang="en-US" smtClean="0"/>
              <a:t>3/4/21</a:t>
            </a:fld>
            <a:endParaRPr lang="en-US"/>
          </a:p>
        </p:txBody>
      </p:sp>
      <p:sp>
        <p:nvSpPr>
          <p:cNvPr id="3" name="Footer Placeholder 2">
            <a:extLst>
              <a:ext uri="{FF2B5EF4-FFF2-40B4-BE49-F238E27FC236}">
                <a16:creationId xmlns:a16="http://schemas.microsoft.com/office/drawing/2014/main" id="{DE81D059-2C0C-0B47-9669-6A624A50E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D39EC0-FC7A-7049-9549-D6AA47ADC31A}"/>
              </a:ext>
            </a:extLst>
          </p:cNvPr>
          <p:cNvSpPr>
            <a:spLocks noGrp="1"/>
          </p:cNvSpPr>
          <p:nvPr>
            <p:ph type="sldNum" sz="quarter" idx="12"/>
          </p:nvPr>
        </p:nvSpPr>
        <p:spPr/>
        <p:txBody>
          <a:bodyPr/>
          <a:lstStyle/>
          <a:p>
            <a:fld id="{DE85BF51-96BD-F148-A162-973461DE046E}" type="slidenum">
              <a:rPr lang="en-US" smtClean="0"/>
              <a:t>‹#›</a:t>
            </a:fld>
            <a:endParaRPr lang="en-US"/>
          </a:p>
        </p:txBody>
      </p:sp>
    </p:spTree>
    <p:extLst>
      <p:ext uri="{BB962C8B-B14F-4D97-AF65-F5344CB8AC3E}">
        <p14:creationId xmlns:p14="http://schemas.microsoft.com/office/powerpoint/2010/main" val="109392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69D77-344E-7042-99AE-1263E116AC4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8312D11-BAFA-BC47-A1AB-D43A35C942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8B2177A-633A-2A46-8ED9-F2245BD2F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B0FFA5-0FF0-5842-A32B-D2C91E8B947A}"/>
              </a:ext>
            </a:extLst>
          </p:cNvPr>
          <p:cNvSpPr>
            <a:spLocks noGrp="1"/>
          </p:cNvSpPr>
          <p:nvPr>
            <p:ph type="dt" sz="half" idx="10"/>
          </p:nvPr>
        </p:nvSpPr>
        <p:spPr/>
        <p:txBody>
          <a:bodyPr/>
          <a:lstStyle/>
          <a:p>
            <a:fld id="{96444050-2ABE-4148-A5B0-8D9BFA258982}" type="datetimeFigureOut">
              <a:rPr lang="en-US" smtClean="0"/>
              <a:t>3/4/21</a:t>
            </a:fld>
            <a:endParaRPr lang="en-US"/>
          </a:p>
        </p:txBody>
      </p:sp>
      <p:sp>
        <p:nvSpPr>
          <p:cNvPr id="6" name="Footer Placeholder 5">
            <a:extLst>
              <a:ext uri="{FF2B5EF4-FFF2-40B4-BE49-F238E27FC236}">
                <a16:creationId xmlns:a16="http://schemas.microsoft.com/office/drawing/2014/main" id="{F0DC3328-4EDE-274A-84E0-1CECFDAD2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E7BCE-1A1C-704B-AEE8-DC8630EFE2F6}"/>
              </a:ext>
            </a:extLst>
          </p:cNvPr>
          <p:cNvSpPr>
            <a:spLocks noGrp="1"/>
          </p:cNvSpPr>
          <p:nvPr>
            <p:ph type="sldNum" sz="quarter" idx="12"/>
          </p:nvPr>
        </p:nvSpPr>
        <p:spPr/>
        <p:txBody>
          <a:bodyPr/>
          <a:lstStyle/>
          <a:p>
            <a:fld id="{DE85BF51-96BD-F148-A162-973461DE046E}" type="slidenum">
              <a:rPr lang="en-US" smtClean="0"/>
              <a:t>‹#›</a:t>
            </a:fld>
            <a:endParaRPr lang="en-US"/>
          </a:p>
        </p:txBody>
      </p:sp>
    </p:spTree>
    <p:extLst>
      <p:ext uri="{BB962C8B-B14F-4D97-AF65-F5344CB8AC3E}">
        <p14:creationId xmlns:p14="http://schemas.microsoft.com/office/powerpoint/2010/main" val="413288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2788-CE47-D54C-9170-FA336E839AE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6595DC8-A987-D044-952F-F6DC3B67D7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7DDEC4-9164-5A41-840F-2A30587AA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A7E94E-0177-C840-A1C0-F41FCEDBBC05}"/>
              </a:ext>
            </a:extLst>
          </p:cNvPr>
          <p:cNvSpPr>
            <a:spLocks noGrp="1"/>
          </p:cNvSpPr>
          <p:nvPr>
            <p:ph type="dt" sz="half" idx="10"/>
          </p:nvPr>
        </p:nvSpPr>
        <p:spPr/>
        <p:txBody>
          <a:bodyPr/>
          <a:lstStyle/>
          <a:p>
            <a:fld id="{96444050-2ABE-4148-A5B0-8D9BFA258982}" type="datetimeFigureOut">
              <a:rPr lang="en-US" smtClean="0"/>
              <a:t>3/4/21</a:t>
            </a:fld>
            <a:endParaRPr lang="en-US"/>
          </a:p>
        </p:txBody>
      </p:sp>
      <p:sp>
        <p:nvSpPr>
          <p:cNvPr id="6" name="Footer Placeholder 5">
            <a:extLst>
              <a:ext uri="{FF2B5EF4-FFF2-40B4-BE49-F238E27FC236}">
                <a16:creationId xmlns:a16="http://schemas.microsoft.com/office/drawing/2014/main" id="{16591D05-35BD-7041-A3AD-AF7F1C65F0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7CBADA-C1CA-8947-81C9-CFACB495D449}"/>
              </a:ext>
            </a:extLst>
          </p:cNvPr>
          <p:cNvSpPr>
            <a:spLocks noGrp="1"/>
          </p:cNvSpPr>
          <p:nvPr>
            <p:ph type="sldNum" sz="quarter" idx="12"/>
          </p:nvPr>
        </p:nvSpPr>
        <p:spPr/>
        <p:txBody>
          <a:bodyPr/>
          <a:lstStyle/>
          <a:p>
            <a:fld id="{DE85BF51-96BD-F148-A162-973461DE046E}" type="slidenum">
              <a:rPr lang="en-US" smtClean="0"/>
              <a:t>‹#›</a:t>
            </a:fld>
            <a:endParaRPr lang="en-US"/>
          </a:p>
        </p:txBody>
      </p:sp>
    </p:spTree>
    <p:extLst>
      <p:ext uri="{BB962C8B-B14F-4D97-AF65-F5344CB8AC3E}">
        <p14:creationId xmlns:p14="http://schemas.microsoft.com/office/powerpoint/2010/main" val="1602726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CB273-2E00-1F4B-9B3B-C64A6FE96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252C469-EE66-9E43-BAFB-3F74AFC4DA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61860E-B603-C547-95BD-9676D9601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444050-2ABE-4148-A5B0-8D9BFA258982}" type="datetimeFigureOut">
              <a:rPr lang="en-US" smtClean="0"/>
              <a:t>3/4/21</a:t>
            </a:fld>
            <a:endParaRPr lang="en-US"/>
          </a:p>
        </p:txBody>
      </p:sp>
      <p:sp>
        <p:nvSpPr>
          <p:cNvPr id="5" name="Footer Placeholder 4">
            <a:extLst>
              <a:ext uri="{FF2B5EF4-FFF2-40B4-BE49-F238E27FC236}">
                <a16:creationId xmlns:a16="http://schemas.microsoft.com/office/drawing/2014/main" id="{A6530B94-5E00-8D4C-9007-47867AD92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8E43B6-52D8-E24B-8BD2-71E079EDD6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5BF51-96BD-F148-A162-973461DE046E}" type="slidenum">
              <a:rPr lang="en-US" smtClean="0"/>
              <a:t>‹#›</a:t>
            </a:fld>
            <a:endParaRPr lang="en-US"/>
          </a:p>
        </p:txBody>
      </p:sp>
    </p:spTree>
    <p:extLst>
      <p:ext uri="{BB962C8B-B14F-4D97-AF65-F5344CB8AC3E}">
        <p14:creationId xmlns:p14="http://schemas.microsoft.com/office/powerpoint/2010/main" val="2142947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eele.ac.uk/study/postgraduatestudy/postgraduatecourses/safeguardingadultslawpolicyandpractic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s://twitter.com/LauraLilah" TargetMode="External"/><Relationship Id="rId4" Type="http://schemas.openxmlformats.org/officeDocument/2006/relationships/hyperlink" Target="mailto:l.g.pritchard-jones@keele.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bailii.org/eu/cases/ECHR/1979/4.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pba.org.uk/wp-content/uploads/2020/12/2020COPBA.pdf" TargetMode="External"/><Relationship Id="rId2" Type="http://schemas.openxmlformats.org/officeDocument/2006/relationships/hyperlink" Target="https://1f2ca7mxjow42e65q49871m1-wpengine.netdna-ssl.com/wp-content/uploads/2020/03/Mental-Capacity-Guidance-Note-Inherent-Jurisdiction-November-2020.pdf" TargetMode="External"/><Relationship Id="rId1" Type="http://schemas.openxmlformats.org/officeDocument/2006/relationships/slideLayout" Target="../slideLayouts/slideLayout2.xml"/><Relationship Id="rId4" Type="http://schemas.openxmlformats.org/officeDocument/2006/relationships/hyperlink" Target="https://www.researchinpractice.org.uk/media/4683/inherent_jurisdition_pg_web.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keelepsych.co1.qualtrics.com/jfe/form/SV_eD4gTH28qIfgju6"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9.jpeg"/><Relationship Id="rId4" Type="http://schemas.openxmlformats.org/officeDocument/2006/relationships/hyperlink" Target="mailto:l.g.pritchard-jones@keele.ac.u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uesspiciousminds.com/tag/spencer-v-anderson-201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bailii.org/ew/cases/EWHC/Fam/2019/1384.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bailii.org/ew/cases/EWHC/Fam/2016/851.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bailii.org/ew/cases/EWCA/Civ/2012/253.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ailii.org/ew/cases/EWHC/Fam/2005/2942.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bailii.org/ew/cases/EWHC/Fam/2016/2151.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bailii.org/ew/cases/EWHC/Fam/2019/2305.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bailii.org/ew/cases/EWCA/Civ/2020/1377.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E37EF-04BE-A84B-9F08-A308FF7A2018}"/>
              </a:ext>
            </a:extLst>
          </p:cNvPr>
          <p:cNvSpPr>
            <a:spLocks noGrp="1"/>
          </p:cNvSpPr>
          <p:nvPr>
            <p:ph type="body" sz="quarter" idx="11"/>
          </p:nvPr>
        </p:nvSpPr>
        <p:spPr>
          <a:xfrm>
            <a:off x="867411" y="2384040"/>
            <a:ext cx="10627904" cy="1044961"/>
          </a:xfrm>
        </p:spPr>
        <p:txBody>
          <a:bodyPr>
            <a:normAutofit fontScale="77500" lnSpcReduction="20000"/>
          </a:bodyPr>
          <a:lstStyle/>
          <a:p>
            <a:pPr algn="r"/>
            <a:r>
              <a:rPr lang="en-GB" dirty="0"/>
              <a:t>The Inherent Jurisdiction in Adult Safeguarding: Development, Challenges, and Reform?</a:t>
            </a:r>
            <a:endParaRPr lang="en-US" dirty="0"/>
          </a:p>
          <a:p>
            <a:endParaRPr lang="en-US" dirty="0"/>
          </a:p>
        </p:txBody>
      </p:sp>
      <p:sp>
        <p:nvSpPr>
          <p:cNvPr id="3" name="Text Placeholder 2">
            <a:extLst>
              <a:ext uri="{FF2B5EF4-FFF2-40B4-BE49-F238E27FC236}">
                <a16:creationId xmlns:a16="http://schemas.microsoft.com/office/drawing/2014/main" id="{E3D972F2-E20A-CE42-A8BD-E3B4E9F90F35}"/>
              </a:ext>
            </a:extLst>
          </p:cNvPr>
          <p:cNvSpPr>
            <a:spLocks noGrp="1"/>
          </p:cNvSpPr>
          <p:nvPr>
            <p:ph type="body" sz="quarter" idx="12"/>
          </p:nvPr>
        </p:nvSpPr>
        <p:spPr>
          <a:xfrm>
            <a:off x="867411" y="3620762"/>
            <a:ext cx="10627904" cy="1412793"/>
          </a:xfrm>
        </p:spPr>
        <p:txBody>
          <a:bodyPr>
            <a:normAutofit fontScale="62500" lnSpcReduction="20000"/>
          </a:bodyPr>
          <a:lstStyle/>
          <a:p>
            <a:pPr algn="r"/>
            <a:r>
              <a:rPr lang="en-US" sz="3333" dirty="0"/>
              <a:t>Dr Laura Pritchard-Jones, </a:t>
            </a:r>
            <a:r>
              <a:rPr lang="en-US" sz="3333" dirty="0" err="1"/>
              <a:t>Keele</a:t>
            </a:r>
            <a:r>
              <a:rPr lang="en-US" sz="3333" dirty="0"/>
              <a:t> University</a:t>
            </a:r>
          </a:p>
          <a:p>
            <a:pPr algn="r"/>
            <a:r>
              <a:rPr lang="en-US" sz="3333" dirty="0" err="1"/>
              <a:t>Programme</a:t>
            </a:r>
            <a:r>
              <a:rPr lang="en-US" sz="3333" dirty="0"/>
              <a:t> Director: </a:t>
            </a:r>
            <a:r>
              <a:rPr lang="en-US" sz="3333" dirty="0">
                <a:solidFill>
                  <a:srgbClr val="FFC000"/>
                </a:solidFill>
                <a:hlinkClick r:id="rId3">
                  <a:extLst>
                    <a:ext uri="{A12FA001-AC4F-418D-AE19-62706E023703}">
                      <ahyp:hlinkClr xmlns:ahyp="http://schemas.microsoft.com/office/drawing/2018/hyperlinkcolor" val="tx"/>
                    </a:ext>
                  </a:extLst>
                </a:hlinkClick>
              </a:rPr>
              <a:t>MA Safeguarding Adults</a:t>
            </a:r>
            <a:endParaRPr lang="en-US" sz="3333" dirty="0">
              <a:solidFill>
                <a:srgbClr val="FFC000"/>
              </a:solidFill>
            </a:endParaRPr>
          </a:p>
          <a:p>
            <a:pPr algn="r"/>
            <a:r>
              <a:rPr lang="en-US" sz="3333" dirty="0">
                <a:solidFill>
                  <a:srgbClr val="FFC000"/>
                </a:solidFill>
                <a:hlinkClick r:id="rId4">
                  <a:extLst>
                    <a:ext uri="{A12FA001-AC4F-418D-AE19-62706E023703}">
                      <ahyp:hlinkClr xmlns:ahyp="http://schemas.microsoft.com/office/drawing/2018/hyperlinkcolor" val="tx"/>
                    </a:ext>
                  </a:extLst>
                </a:hlinkClick>
              </a:rPr>
              <a:t>l.g.pritchard-jones@keele.ac.uk</a:t>
            </a:r>
            <a:endParaRPr lang="en-US" sz="3333" dirty="0">
              <a:solidFill>
                <a:srgbClr val="FFC000"/>
              </a:solidFill>
            </a:endParaRPr>
          </a:p>
          <a:p>
            <a:pPr algn="r"/>
            <a:r>
              <a:rPr lang="en-US" sz="3333" dirty="0">
                <a:solidFill>
                  <a:schemeClr val="bg1"/>
                </a:solidFill>
              </a:rPr>
              <a:t>Twitter: </a:t>
            </a:r>
            <a:r>
              <a:rPr lang="en-US" sz="3333" dirty="0">
                <a:solidFill>
                  <a:srgbClr val="FFC000"/>
                </a:solidFill>
                <a:hlinkClick r:id="rId5">
                  <a:extLst>
                    <a:ext uri="{A12FA001-AC4F-418D-AE19-62706E023703}">
                      <ahyp:hlinkClr xmlns:ahyp="http://schemas.microsoft.com/office/drawing/2018/hyperlinkcolor" val="tx"/>
                    </a:ext>
                  </a:extLst>
                </a:hlinkClick>
              </a:rPr>
              <a:t>@</a:t>
            </a:r>
            <a:r>
              <a:rPr lang="en-US" sz="3333" dirty="0" err="1">
                <a:solidFill>
                  <a:srgbClr val="FFC000"/>
                </a:solidFill>
                <a:hlinkClick r:id="rId5">
                  <a:extLst>
                    <a:ext uri="{A12FA001-AC4F-418D-AE19-62706E023703}">
                      <ahyp:hlinkClr xmlns:ahyp="http://schemas.microsoft.com/office/drawing/2018/hyperlinkcolor" val="tx"/>
                    </a:ext>
                  </a:extLst>
                </a:hlinkClick>
              </a:rPr>
              <a:t>LauraLilah</a:t>
            </a:r>
            <a:endParaRPr lang="en-US" sz="3333" dirty="0">
              <a:solidFill>
                <a:srgbClr val="FFC000"/>
              </a:solidFill>
            </a:endParaRPr>
          </a:p>
          <a:p>
            <a:endParaRPr lang="en-US" sz="2667" dirty="0"/>
          </a:p>
          <a:p>
            <a:endParaRPr lang="en-US" dirty="0"/>
          </a:p>
        </p:txBody>
      </p:sp>
    </p:spTree>
    <p:extLst>
      <p:ext uri="{BB962C8B-B14F-4D97-AF65-F5344CB8AC3E}">
        <p14:creationId xmlns:p14="http://schemas.microsoft.com/office/powerpoint/2010/main" val="2438706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85BBB4-7553-274E-A171-B6942D60F16C}"/>
              </a:ext>
            </a:extLst>
          </p:cNvPr>
          <p:cNvSpPr>
            <a:spLocks noGrp="1"/>
          </p:cNvSpPr>
          <p:nvPr>
            <p:ph type="title"/>
          </p:nvPr>
        </p:nvSpPr>
        <p:spPr>
          <a:xfrm>
            <a:off x="1052632" y="292265"/>
            <a:ext cx="5754896" cy="905339"/>
          </a:xfrm>
        </p:spPr>
        <p:txBody>
          <a:bodyPr anchor="b">
            <a:normAutofit/>
          </a:bodyPr>
          <a:lstStyle/>
          <a:p>
            <a:r>
              <a:rPr lang="en-US" sz="4000" dirty="0"/>
              <a:t>Issues and Reform?</a:t>
            </a:r>
          </a:p>
        </p:txBody>
      </p:sp>
      <p:pic>
        <p:nvPicPr>
          <p:cNvPr id="11" name="Picture 10">
            <a:extLst>
              <a:ext uri="{FF2B5EF4-FFF2-40B4-BE49-F238E27FC236}">
                <a16:creationId xmlns:a16="http://schemas.microsoft.com/office/drawing/2014/main" id="{0ED9A874-A545-CA4A-92C3-B892CB434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632" y="1861119"/>
            <a:ext cx="3876165" cy="3876165"/>
          </a:xfrm>
          <a:prstGeom prst="rect">
            <a:avLst/>
          </a:prstGeom>
        </p:spPr>
      </p:pic>
      <p:sp>
        <p:nvSpPr>
          <p:cNvPr id="3" name="Content Placeholder 2">
            <a:extLst>
              <a:ext uri="{FF2B5EF4-FFF2-40B4-BE49-F238E27FC236}">
                <a16:creationId xmlns:a16="http://schemas.microsoft.com/office/drawing/2014/main" id="{1AABC891-388D-DF4D-9BC4-5AAC69062D0C}"/>
              </a:ext>
            </a:extLst>
          </p:cNvPr>
          <p:cNvSpPr>
            <a:spLocks noGrp="1"/>
          </p:cNvSpPr>
          <p:nvPr>
            <p:ph idx="1"/>
          </p:nvPr>
        </p:nvSpPr>
        <p:spPr>
          <a:xfrm>
            <a:off x="5596502" y="544749"/>
            <a:ext cx="5754896" cy="5486400"/>
          </a:xfrm>
        </p:spPr>
        <p:txBody>
          <a:bodyPr anchor="t">
            <a:normAutofit fontScale="92500" lnSpcReduction="20000"/>
          </a:bodyPr>
          <a:lstStyle/>
          <a:p>
            <a:pPr marL="514350" indent="-514350">
              <a:buFont typeface="+mj-lt"/>
              <a:buAutoNum type="arabicPeriod"/>
            </a:pPr>
            <a:r>
              <a:rPr lang="en-US" sz="2400" dirty="0"/>
              <a:t>Not a panacea: Importance of legal literacy about other interventions.</a:t>
            </a:r>
          </a:p>
          <a:p>
            <a:pPr marL="514350" indent="-514350">
              <a:buFont typeface="+mj-lt"/>
              <a:buAutoNum type="arabicPeriod"/>
            </a:pPr>
            <a:endParaRPr lang="en-US" sz="2400" dirty="0"/>
          </a:p>
          <a:p>
            <a:pPr marL="514350" indent="-514350">
              <a:buFont typeface="+mj-lt"/>
              <a:buAutoNum type="arabicPeriod"/>
            </a:pPr>
            <a:r>
              <a:rPr lang="en-US" sz="2400" dirty="0"/>
              <a:t>Include coercion and undue influence in the existing legal framework (e.g. the MCA 2005)?</a:t>
            </a:r>
          </a:p>
          <a:p>
            <a:pPr marL="514350" indent="-514350">
              <a:buFont typeface="+mj-lt"/>
              <a:buAutoNum type="arabicPeriod"/>
            </a:pPr>
            <a:endParaRPr lang="en-US" sz="2400" dirty="0"/>
          </a:p>
          <a:p>
            <a:pPr marL="514350" indent="-514350">
              <a:buFont typeface="+mj-lt"/>
              <a:buAutoNum type="arabicPeriod"/>
            </a:pPr>
            <a:r>
              <a:rPr lang="en-US" sz="2400" dirty="0"/>
              <a:t>More comprehensive adult safeguarding legislation which might empower professionals to act in these circumstances? N.B. Domestic Abuse Bill.</a:t>
            </a:r>
          </a:p>
          <a:p>
            <a:pPr marL="514350" indent="-514350">
              <a:buFont typeface="+mj-lt"/>
              <a:buAutoNum type="arabicPeriod"/>
            </a:pPr>
            <a:endParaRPr lang="en-US" sz="2400" dirty="0"/>
          </a:p>
          <a:p>
            <a:pPr marL="514350" indent="-514350">
              <a:buFont typeface="+mj-lt"/>
              <a:buAutoNum type="arabicPeriod"/>
            </a:pPr>
            <a:r>
              <a:rPr lang="en-US" sz="2400" dirty="0"/>
              <a:t>Clarity on the IJ and </a:t>
            </a:r>
            <a:r>
              <a:rPr lang="en-US" sz="2400" dirty="0" err="1"/>
              <a:t>DoL</a:t>
            </a:r>
            <a:r>
              <a:rPr lang="en-US" sz="2400" dirty="0"/>
              <a:t>: can it really be said that a vulnerable adult is of ‘unsound mind’ (Art.5)? Probably not – </a:t>
            </a:r>
            <a:r>
              <a:rPr lang="en-US" sz="2400" i="1" dirty="0">
                <a:hlinkClick r:id="rId4"/>
              </a:rPr>
              <a:t>Winterwerp v The Netherlands </a:t>
            </a:r>
            <a:r>
              <a:rPr lang="en-US" sz="2400" dirty="0">
                <a:hlinkClick r:id="rId4"/>
              </a:rPr>
              <a:t>[1979] ECHR 4</a:t>
            </a:r>
            <a:r>
              <a:rPr lang="en-US" sz="2400" dirty="0"/>
              <a:t>.</a:t>
            </a:r>
          </a:p>
          <a:p>
            <a:pPr marL="514350" indent="-514350">
              <a:buFont typeface="+mj-lt"/>
              <a:buAutoNum type="arabicPeriod"/>
            </a:pPr>
            <a:endParaRPr lang="en-US" sz="2400" dirty="0"/>
          </a:p>
          <a:p>
            <a:pPr marL="514350" indent="-514350">
              <a:buFont typeface="+mj-lt"/>
              <a:buAutoNum type="arabicPeriod"/>
            </a:pPr>
            <a:r>
              <a:rPr lang="en-US" sz="2400" dirty="0"/>
              <a:t>Do nothing…?</a:t>
            </a:r>
          </a:p>
          <a:p>
            <a:endParaRPr lang="en-US" sz="2000" dirty="0"/>
          </a:p>
        </p:txBody>
      </p:sp>
      <p:sp>
        <p:nvSpPr>
          <p:cNvPr id="39" name="Rectangle 3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028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6AB0AA-D93E-4145-B7AE-840E01303C2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Some Resources…</a:t>
            </a:r>
          </a:p>
        </p:txBody>
      </p:sp>
      <p:sp>
        <p:nvSpPr>
          <p:cNvPr id="3" name="Content Placeholder 2">
            <a:extLst>
              <a:ext uri="{FF2B5EF4-FFF2-40B4-BE49-F238E27FC236}">
                <a16:creationId xmlns:a16="http://schemas.microsoft.com/office/drawing/2014/main" id="{87C371A5-845A-6242-AEA4-EA9C5B3ACF7C}"/>
              </a:ext>
            </a:extLst>
          </p:cNvPr>
          <p:cNvSpPr>
            <a:spLocks noGrp="1"/>
          </p:cNvSpPr>
          <p:nvPr>
            <p:ph idx="1"/>
          </p:nvPr>
        </p:nvSpPr>
        <p:spPr>
          <a:xfrm>
            <a:off x="459351" y="2318197"/>
            <a:ext cx="11288364" cy="4113600"/>
          </a:xfrm>
        </p:spPr>
        <p:txBody>
          <a:bodyPr anchor="ctr">
            <a:normAutofit/>
          </a:bodyPr>
          <a:lstStyle/>
          <a:p>
            <a:r>
              <a:rPr lang="en-US" sz="2000" dirty="0"/>
              <a:t>39 Essex Chambers, ‘Guidance Note: Using the Inherent Jurisdiction in Relation to Adults’ (November 2020), </a:t>
            </a:r>
            <a:r>
              <a:rPr lang="en-US" sz="2000" dirty="0">
                <a:hlinkClick r:id="rId2"/>
              </a:rPr>
              <a:t>available here</a:t>
            </a:r>
            <a:r>
              <a:rPr lang="en-US" sz="2000" dirty="0"/>
              <a:t>.</a:t>
            </a:r>
          </a:p>
          <a:p>
            <a:r>
              <a:rPr lang="en-GB" sz="2000" dirty="0"/>
              <a:t>Brammer, A., &amp; Pritchard-Jones, L. (2019). Safeguarding Adults (Focus on Social Work Law) (2nd ed.). Red Globe Press.</a:t>
            </a:r>
          </a:p>
          <a:p>
            <a:r>
              <a:rPr lang="en-GB" sz="2000" dirty="0"/>
              <a:t>Kong, C., &amp; Ruck Keene, A. (2018). Overcoming Challenges in the Mental Capacity Act 2005: Practical Guidance for Working with Complex Issues. London: Jessica Kingsley Publishers.</a:t>
            </a:r>
            <a:endParaRPr lang="en-US" sz="2000" dirty="0"/>
          </a:p>
          <a:p>
            <a:r>
              <a:rPr lang="en-US" sz="2000" dirty="0"/>
              <a:t>Munby, J. (2020). ‘WHITHER THE INHERENT JURISDICTION? How did we get here? Where are we now? Where are we going?’ A Lecture to the Court of Protection Bar Association, </a:t>
            </a:r>
            <a:r>
              <a:rPr lang="en-US" sz="2000" dirty="0">
                <a:hlinkClick r:id="rId3"/>
              </a:rPr>
              <a:t>available here</a:t>
            </a:r>
            <a:r>
              <a:rPr lang="en-US" sz="2000" dirty="0"/>
              <a:t>.</a:t>
            </a:r>
          </a:p>
          <a:p>
            <a:r>
              <a:rPr lang="en-US" sz="2000" dirty="0"/>
              <a:t>Pritchard-Jones, L. (2020).  ‘Practice Briefing: The Inherent Jurisdiction of the High Court’. Research in Practice. </a:t>
            </a:r>
            <a:r>
              <a:rPr lang="en-US" sz="2000" dirty="0">
                <a:hlinkClick r:id="rId4"/>
              </a:rPr>
              <a:t>Available here</a:t>
            </a:r>
            <a:r>
              <a:rPr lang="en-US" sz="2000" dirty="0"/>
              <a:t>.</a:t>
            </a:r>
          </a:p>
          <a:p>
            <a:r>
              <a:rPr lang="en-US" sz="2000" dirty="0"/>
              <a:t>Pugh, A. (2019). Emergencies and Equivocality Under the Inherent Jurisdiction: </a:t>
            </a:r>
            <a:r>
              <a:rPr lang="en-US" sz="2000" i="1" dirty="0"/>
              <a:t>A Local Authority v BF </a:t>
            </a:r>
            <a:r>
              <a:rPr lang="en-US" sz="2000" dirty="0"/>
              <a:t>[2018] EWCA CIV 2962 and </a:t>
            </a:r>
            <a:r>
              <a:rPr lang="en-US" sz="2000" i="1" dirty="0"/>
              <a:t>Southend-On-Sea Borough Council v Meyers </a:t>
            </a:r>
            <a:r>
              <a:rPr lang="en-US" sz="2000" dirty="0"/>
              <a:t>[2019] EWHC 399 (Fam). Medical Law Review, 27(4), 675-686.</a:t>
            </a:r>
          </a:p>
          <a:p>
            <a:endParaRPr lang="en-US" sz="2000" dirty="0"/>
          </a:p>
        </p:txBody>
      </p:sp>
    </p:spTree>
    <p:extLst>
      <p:ext uri="{BB962C8B-B14F-4D97-AF65-F5344CB8AC3E}">
        <p14:creationId xmlns:p14="http://schemas.microsoft.com/office/powerpoint/2010/main" val="291575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8BE3C9-D998-7C4E-AECE-A1E2746E054C}"/>
              </a:ext>
            </a:extLst>
          </p:cNvPr>
          <p:cNvSpPr txBox="1"/>
          <p:nvPr/>
        </p:nvSpPr>
        <p:spPr>
          <a:xfrm>
            <a:off x="264259" y="1746488"/>
            <a:ext cx="11701347" cy="3477299"/>
          </a:xfrm>
          <a:prstGeom prst="rect">
            <a:avLst/>
          </a:prstGeom>
          <a:noFill/>
        </p:spPr>
        <p:txBody>
          <a:bodyPr wrap="square" rtlCol="0">
            <a:spAutoFit/>
          </a:bodyPr>
          <a:lstStyle/>
          <a:p>
            <a:pPr fontAlgn="base"/>
            <a:endParaRPr lang="en-US" sz="1400" dirty="0"/>
          </a:p>
          <a:p>
            <a:pPr fontAlgn="base"/>
            <a:endParaRPr lang="en-US" sz="1400" dirty="0"/>
          </a:p>
          <a:p>
            <a:pPr fontAlgn="base"/>
            <a:r>
              <a:rPr lang="en-US" sz="2133" dirty="0"/>
              <a:t>Looking for participants from England and Wales to take part in research looking at the impact of COVID-19 on adult safeguarding from the perspective of social care, and to help us learn about best practice:</a:t>
            </a:r>
          </a:p>
          <a:p>
            <a:pPr marL="609585" indent="-609585" fontAlgn="base">
              <a:buFont typeface="Arial" panose="020B0604020202020204" pitchFamily="34" charset="0"/>
              <a:buAutoNum type="arabicPeriod"/>
            </a:pPr>
            <a:r>
              <a:rPr lang="en-US" sz="2133" dirty="0">
                <a:hlinkClick r:id="rId3"/>
              </a:rPr>
              <a:t>Survey (available here):</a:t>
            </a:r>
            <a:r>
              <a:rPr lang="en-US" sz="2133" dirty="0"/>
              <a:t> </a:t>
            </a:r>
            <a:r>
              <a:rPr lang="en-GB" sz="2133" dirty="0"/>
              <a:t>This is aimed specifically at frontline practitioners. It should take you no longer than 30 minutes to complete. </a:t>
            </a:r>
            <a:endParaRPr lang="en-US" sz="2133" dirty="0"/>
          </a:p>
          <a:p>
            <a:pPr marL="609585" indent="-609585" fontAlgn="base">
              <a:buFontTx/>
              <a:buAutoNum type="arabicPeriod"/>
            </a:pPr>
            <a:r>
              <a:rPr lang="en-US" sz="2133" dirty="0"/>
              <a:t>Interviews - Please email Dr Laura Pritchard-Jones (</a:t>
            </a:r>
            <a:r>
              <a:rPr lang="en-US" sz="2133" u="sng" dirty="0">
                <a:hlinkClick r:id="rId4"/>
              </a:rPr>
              <a:t>l.g.pritchard-jones@keele.ac.uk</a:t>
            </a:r>
            <a:r>
              <a:rPr lang="en-US" sz="2133" dirty="0"/>
              <a:t>)​:</a:t>
            </a:r>
          </a:p>
          <a:p>
            <a:pPr marL="1066785" lvl="1" indent="-609585" fontAlgn="base">
              <a:buFont typeface="Arial" panose="020B0604020202020204" pitchFamily="34" charset="0"/>
              <a:buChar char="•"/>
            </a:pPr>
            <a:r>
              <a:rPr lang="en-US" sz="2133" dirty="0"/>
              <a:t>Frontline </a:t>
            </a:r>
            <a:r>
              <a:rPr lang="en-GB" sz="2133" dirty="0"/>
              <a:t>social care professionals with any degree of adult safeguarding activity as part of their work, or</a:t>
            </a:r>
          </a:p>
          <a:p>
            <a:pPr marL="1066785" lvl="1" indent="-609585" fontAlgn="base">
              <a:buFont typeface="Arial" panose="020B0604020202020204" pitchFamily="34" charset="0"/>
              <a:buChar char="•"/>
            </a:pPr>
            <a:r>
              <a:rPr lang="en-GB" sz="2133" dirty="0"/>
              <a:t>Non-frontline practitioners with responsibility for adult safeguarding (e.g., chairs/managers of Safeguarding Adults Boards).</a:t>
            </a:r>
            <a:r>
              <a:rPr lang="en-US" sz="2133" dirty="0"/>
              <a:t> </a:t>
            </a:r>
          </a:p>
        </p:txBody>
      </p:sp>
      <p:pic>
        <p:nvPicPr>
          <p:cNvPr id="1026" name="Picture 2">
            <a:extLst>
              <a:ext uri="{FF2B5EF4-FFF2-40B4-BE49-F238E27FC236}">
                <a16:creationId xmlns:a16="http://schemas.microsoft.com/office/drawing/2014/main" id="{9C001B08-A846-C844-B8B6-8A5828F0EC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102" y="70384"/>
            <a:ext cx="2760316" cy="14557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B1A42B-7217-9F42-A9D2-BE0A4486096D}"/>
              </a:ext>
            </a:extLst>
          </p:cNvPr>
          <p:cNvSpPr txBox="1"/>
          <p:nvPr/>
        </p:nvSpPr>
        <p:spPr>
          <a:xfrm>
            <a:off x="264259" y="552025"/>
            <a:ext cx="8663843" cy="1610954"/>
          </a:xfrm>
          <a:prstGeom prst="rect">
            <a:avLst/>
          </a:prstGeom>
          <a:noFill/>
        </p:spPr>
        <p:txBody>
          <a:bodyPr wrap="square" rtlCol="0">
            <a:spAutoFit/>
          </a:bodyPr>
          <a:lstStyle/>
          <a:p>
            <a:r>
              <a:rPr lang="en-US" sz="3067" i="1" dirty="0"/>
              <a:t>Adult Social Care and Safeguarding during COVID-19</a:t>
            </a:r>
          </a:p>
          <a:p>
            <a:r>
              <a:rPr lang="en-US" sz="1867" dirty="0"/>
              <a:t>This project  is supported by the Health Foundation, an independent charity committed to bringing about better health and health care for people in the UK.</a:t>
            </a:r>
          </a:p>
          <a:p>
            <a:endParaRPr lang="en-US" sz="3067" i="1" dirty="0"/>
          </a:p>
        </p:txBody>
      </p:sp>
    </p:spTree>
    <p:extLst>
      <p:ext uri="{BB962C8B-B14F-4D97-AF65-F5344CB8AC3E}">
        <p14:creationId xmlns:p14="http://schemas.microsoft.com/office/powerpoint/2010/main" val="381410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8330B-40AD-5B4E-8D3C-AC5C98D60C45}"/>
              </a:ext>
            </a:extLst>
          </p:cNvPr>
          <p:cNvSpPr>
            <a:spLocks noGrp="1"/>
          </p:cNvSpPr>
          <p:nvPr>
            <p:ph type="title"/>
          </p:nvPr>
        </p:nvSpPr>
        <p:spPr>
          <a:xfrm>
            <a:off x="628410" y="2225063"/>
            <a:ext cx="3103808" cy="1896080"/>
          </a:xfrm>
        </p:spPr>
        <p:txBody>
          <a:bodyPr anchor="t">
            <a:normAutofit/>
          </a:bodyPr>
          <a:lstStyle/>
          <a:p>
            <a:pPr algn="r"/>
            <a:r>
              <a:rPr lang="en-US" sz="4000" dirty="0"/>
              <a:t>What is the ‘inherent jurisdiction’?</a:t>
            </a:r>
          </a:p>
        </p:txBody>
      </p:sp>
      <p:sp>
        <p:nvSpPr>
          <p:cNvPr id="3" name="Content Placeholder 2">
            <a:extLst>
              <a:ext uri="{FF2B5EF4-FFF2-40B4-BE49-F238E27FC236}">
                <a16:creationId xmlns:a16="http://schemas.microsoft.com/office/drawing/2014/main" id="{0D193E42-FAC8-3C43-9456-02D5567C32EF}"/>
              </a:ext>
            </a:extLst>
          </p:cNvPr>
          <p:cNvSpPr>
            <a:spLocks noGrp="1"/>
          </p:cNvSpPr>
          <p:nvPr>
            <p:ph idx="1"/>
          </p:nvPr>
        </p:nvSpPr>
        <p:spPr>
          <a:xfrm>
            <a:off x="4360628" y="709897"/>
            <a:ext cx="6858113" cy="5438205"/>
          </a:xfrm>
        </p:spPr>
        <p:txBody>
          <a:bodyPr anchor="t">
            <a:normAutofit/>
          </a:bodyPr>
          <a:lstStyle/>
          <a:p>
            <a:r>
              <a:rPr lang="en-US" sz="2000" dirty="0"/>
              <a:t>Legal power AKA ‘magical sparkle power’: </a:t>
            </a:r>
            <a:r>
              <a:rPr lang="en-US" sz="2000" dirty="0">
                <a:ea typeface="+mj-lt"/>
                <a:cs typeface="+mj-lt"/>
                <a:hlinkClick r:id="rId3"/>
              </a:rPr>
              <a:t>https://suesspiciousminds.com/tag/spencer-v-anderson-2016/</a:t>
            </a:r>
            <a:endParaRPr lang="en-US" sz="2000" dirty="0"/>
          </a:p>
          <a:p>
            <a:endParaRPr lang="en-US" sz="2000" dirty="0"/>
          </a:p>
          <a:p>
            <a:r>
              <a:rPr lang="en-US" sz="2000" dirty="0"/>
              <a:t>Residual jurisdiction for the High Court to make decisions and issue orders.</a:t>
            </a:r>
          </a:p>
          <a:p>
            <a:endParaRPr lang="en-US" sz="2000" dirty="0"/>
          </a:p>
          <a:p>
            <a:r>
              <a:rPr lang="en-US" sz="2000" dirty="0"/>
              <a:t>Where there is no power to do so in a statute, and where using that power would not conflict with a statutory provision (</a:t>
            </a:r>
            <a:r>
              <a:rPr lang="en-GB" sz="2000" i="1" dirty="0">
                <a:hlinkClick r:id="rId4"/>
              </a:rPr>
              <a:t>A City Council v LS </a:t>
            </a:r>
            <a:r>
              <a:rPr lang="en-GB" sz="2000" dirty="0">
                <a:hlinkClick r:id="rId4"/>
              </a:rPr>
              <a:t>[2019] EWHC 1384</a:t>
            </a:r>
            <a:r>
              <a:rPr lang="en-GB" sz="2000" dirty="0"/>
              <a:t>).</a:t>
            </a:r>
            <a:endParaRPr lang="en-US" sz="2000" dirty="0"/>
          </a:p>
          <a:p>
            <a:endParaRPr lang="en-US" sz="2000" dirty="0"/>
          </a:p>
          <a:p>
            <a:r>
              <a:rPr lang="en-US" sz="2000" dirty="0"/>
              <a:t>Recently developed as an area of adult safeguarding: adults who do not lack mental capacity under the MCA 2005, but are otherwise ‘vulnerable’ because of some sort of coercion or undue influence.</a:t>
            </a:r>
          </a:p>
          <a:p>
            <a:endParaRPr lang="en-US" sz="2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32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lose up of basketball net">
            <a:extLst>
              <a:ext uri="{FF2B5EF4-FFF2-40B4-BE49-F238E27FC236}">
                <a16:creationId xmlns:a16="http://schemas.microsoft.com/office/drawing/2014/main" id="{265A328D-7D1A-4D85-8772-E8B12CB26893}"/>
              </a:ext>
            </a:extLst>
          </p:cNvPr>
          <p:cNvPicPr>
            <a:picLocks noChangeAspect="1"/>
          </p:cNvPicPr>
          <p:nvPr/>
        </p:nvPicPr>
        <p:blipFill rotWithShape="1">
          <a:blip r:embed="rId3"/>
          <a:srcRect b="15730"/>
          <a:stretch/>
        </p:blipFill>
        <p:spPr>
          <a:xfrm>
            <a:off x="21"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 name="Title 1">
            <a:extLst>
              <a:ext uri="{FF2B5EF4-FFF2-40B4-BE49-F238E27FC236}">
                <a16:creationId xmlns:a16="http://schemas.microsoft.com/office/drawing/2014/main" id="{64FD9EC3-CA1F-4860-8388-E0A7E3E0220F}"/>
              </a:ext>
            </a:extLst>
          </p:cNvPr>
          <p:cNvSpPr>
            <a:spLocks noGrp="1"/>
          </p:cNvSpPr>
          <p:nvPr>
            <p:ph type="title"/>
          </p:nvPr>
        </p:nvSpPr>
        <p:spPr>
          <a:xfrm>
            <a:off x="407093" y="793691"/>
            <a:ext cx="5808391" cy="1492571"/>
          </a:xfrm>
        </p:spPr>
        <p:txBody>
          <a:bodyPr vert="horz" wrap="square" lIns="0" tIns="0" rIns="0" bIns="0" rtlCol="0" anchor="b" anchorCtr="0">
            <a:normAutofit/>
          </a:bodyPr>
          <a:lstStyle/>
          <a:p>
            <a:r>
              <a:rPr lang="en-US">
                <a:ea typeface="+mj-lt"/>
                <a:cs typeface="+mj-lt"/>
              </a:rPr>
              <a:t>'The great safety net'</a:t>
            </a:r>
            <a:endParaRPr lang="en-US">
              <a:ea typeface="+mj-ea"/>
              <a:cs typeface="+mj-cs"/>
            </a:endParaRPr>
          </a:p>
        </p:txBody>
      </p:sp>
      <p:sp>
        <p:nvSpPr>
          <p:cNvPr id="3" name="Content Placeholder 2">
            <a:extLst>
              <a:ext uri="{FF2B5EF4-FFF2-40B4-BE49-F238E27FC236}">
                <a16:creationId xmlns:a16="http://schemas.microsoft.com/office/drawing/2014/main" id="{2E86FD16-71F2-4BE3-8EAF-559F5823CF60}"/>
              </a:ext>
            </a:extLst>
          </p:cNvPr>
          <p:cNvSpPr>
            <a:spLocks noGrp="1"/>
          </p:cNvSpPr>
          <p:nvPr>
            <p:ph idx="1"/>
          </p:nvPr>
        </p:nvSpPr>
        <p:spPr>
          <a:xfrm>
            <a:off x="407091" y="2476329"/>
            <a:ext cx="6426619" cy="3875288"/>
          </a:xfrm>
        </p:spPr>
        <p:txBody>
          <a:bodyPr vert="horz" wrap="square" lIns="0" tIns="0" rIns="0" bIns="0" rtlCol="0" anchor="t">
            <a:normAutofit fontScale="77500" lnSpcReduction="20000"/>
          </a:bodyPr>
          <a:lstStyle/>
          <a:p>
            <a:pPr marL="0" indent="0">
              <a:buNone/>
            </a:pPr>
            <a:endParaRPr lang="en-US" sz="4800" dirty="0"/>
          </a:p>
          <a:p>
            <a:pPr marL="0" indent="0">
              <a:buNone/>
            </a:pPr>
            <a:r>
              <a:rPr lang="en-US" sz="4800" dirty="0"/>
              <a:t>"</a:t>
            </a:r>
            <a:r>
              <a:rPr lang="en-US" sz="4800" dirty="0">
                <a:ea typeface="+mn-lt"/>
                <a:cs typeface="+mn-lt"/>
              </a:rPr>
              <a:t>The inherent jurisdiction is plainly a valuable asset, mending holes in the legal fabric that would otherwise leave individuals bereft of a necessary remedy."</a:t>
            </a:r>
          </a:p>
          <a:p>
            <a:pPr marL="0" indent="0">
              <a:buNone/>
            </a:pPr>
            <a:r>
              <a:rPr lang="en-US" sz="4800" i="1" dirty="0">
                <a:ea typeface="+mn-lt"/>
                <a:cs typeface="+mn-lt"/>
                <a:hlinkClick r:id="rId4"/>
              </a:rPr>
              <a:t>Spencer v Anderson </a:t>
            </a:r>
            <a:r>
              <a:rPr lang="en-US" sz="4800" dirty="0">
                <a:ea typeface="+mn-lt"/>
                <a:cs typeface="+mn-lt"/>
                <a:hlinkClick r:id="rId4"/>
              </a:rPr>
              <a:t>[2016] EWHC 851</a:t>
            </a:r>
            <a:r>
              <a:rPr lang="en-US" sz="4800" dirty="0">
                <a:ea typeface="+mn-lt"/>
                <a:cs typeface="+mn-lt"/>
              </a:rPr>
              <a:t> at [59]</a:t>
            </a:r>
          </a:p>
        </p:txBody>
      </p:sp>
    </p:spTree>
    <p:extLst>
      <p:ext uri="{BB962C8B-B14F-4D97-AF65-F5344CB8AC3E}">
        <p14:creationId xmlns:p14="http://schemas.microsoft.com/office/powerpoint/2010/main" val="3749059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5ED05-C159-9742-9AC7-FD2B39D49DCA}"/>
              </a:ext>
            </a:extLst>
          </p:cNvPr>
          <p:cNvSpPr>
            <a:spLocks noGrp="1"/>
          </p:cNvSpPr>
          <p:nvPr>
            <p:ph type="title"/>
          </p:nvPr>
        </p:nvSpPr>
        <p:spPr>
          <a:xfrm>
            <a:off x="656823" y="1961808"/>
            <a:ext cx="3103808" cy="2710932"/>
          </a:xfrm>
        </p:spPr>
        <p:txBody>
          <a:bodyPr anchor="t">
            <a:normAutofit/>
          </a:bodyPr>
          <a:lstStyle/>
          <a:p>
            <a:pPr algn="r"/>
            <a:r>
              <a:rPr lang="en-US" sz="4000" i="1" dirty="0">
                <a:ea typeface="+mj-lt"/>
                <a:cs typeface="+mj-lt"/>
                <a:hlinkClick r:id="rId3"/>
              </a:rPr>
              <a:t>DL v A Local Authority </a:t>
            </a:r>
            <a:r>
              <a:rPr lang="en-US" sz="4000" dirty="0">
                <a:ea typeface="+mj-lt"/>
                <a:cs typeface="+mj-lt"/>
                <a:hlinkClick r:id="rId3"/>
              </a:rPr>
              <a:t>[2012] EWCA Civ 253</a:t>
            </a:r>
            <a:endParaRPr lang="en-US" sz="4000" dirty="0"/>
          </a:p>
        </p:txBody>
      </p:sp>
      <p:sp>
        <p:nvSpPr>
          <p:cNvPr id="3" name="Content Placeholder 2">
            <a:extLst>
              <a:ext uri="{FF2B5EF4-FFF2-40B4-BE49-F238E27FC236}">
                <a16:creationId xmlns:a16="http://schemas.microsoft.com/office/drawing/2014/main" id="{DDD4AE07-B6FA-B549-AFBB-EB2D378A0A01}"/>
              </a:ext>
            </a:extLst>
          </p:cNvPr>
          <p:cNvSpPr>
            <a:spLocks noGrp="1"/>
          </p:cNvSpPr>
          <p:nvPr>
            <p:ph idx="1"/>
          </p:nvPr>
        </p:nvSpPr>
        <p:spPr>
          <a:xfrm>
            <a:off x="4325842" y="667700"/>
            <a:ext cx="7209335" cy="5299148"/>
          </a:xfrm>
        </p:spPr>
        <p:txBody>
          <a:bodyPr anchor="t">
            <a:normAutofit/>
          </a:bodyPr>
          <a:lstStyle/>
          <a:p>
            <a:r>
              <a:rPr lang="en-US" sz="2400" dirty="0">
                <a:ea typeface="+mn-lt"/>
                <a:cs typeface="+mn-lt"/>
              </a:rPr>
              <a:t>ML and GRL - elderly couple. Lived with their son, DL.</a:t>
            </a:r>
          </a:p>
          <a:p>
            <a:endParaRPr lang="en-US" sz="2400" dirty="0"/>
          </a:p>
          <a:p>
            <a:r>
              <a:rPr lang="en-US" sz="2400" dirty="0">
                <a:ea typeface="+mn-lt"/>
                <a:cs typeface="+mn-lt"/>
              </a:rPr>
              <a:t>DL’s </a:t>
            </a:r>
            <a:r>
              <a:rPr lang="en-US" sz="2400" dirty="0" err="1">
                <a:ea typeface="+mn-lt"/>
                <a:cs typeface="+mn-lt"/>
              </a:rPr>
              <a:t>behaviour</a:t>
            </a:r>
            <a:r>
              <a:rPr lang="en-US" sz="2400" dirty="0">
                <a:ea typeface="+mn-lt"/>
                <a:cs typeface="+mn-lt"/>
              </a:rPr>
              <a:t> included physical and verbal abuse, controlling his parents, and who may visit them, and the terms upon which they may visit them. </a:t>
            </a:r>
          </a:p>
          <a:p>
            <a:endParaRPr lang="en-US" sz="2400" dirty="0"/>
          </a:p>
          <a:p>
            <a:r>
              <a:rPr lang="en-US" sz="2400" dirty="0">
                <a:ea typeface="+mn-lt"/>
                <a:cs typeface="+mn-lt"/>
              </a:rPr>
              <a:t>Reports that DL was trying to coerce GRL into transferring the ownership of the house into DL's name and for ML to move into a care home.</a:t>
            </a:r>
          </a:p>
          <a:p>
            <a:endParaRPr lang="en-US" sz="2400" dirty="0"/>
          </a:p>
          <a:p>
            <a:r>
              <a:rPr lang="en-US" sz="2400" dirty="0">
                <a:ea typeface="+mn-lt"/>
                <a:cs typeface="+mn-lt"/>
              </a:rPr>
              <a:t>Neither ML nor GRL lacked capacity to make any decisions under the MCA at the time proceedings were commenced. </a:t>
            </a:r>
            <a:endParaRPr lang="en-US" sz="2000" dirty="0"/>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41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C2668F-A854-9947-9E32-A1E816658347}"/>
              </a:ext>
            </a:extLst>
          </p:cNvPr>
          <p:cNvSpPr>
            <a:spLocks noGrp="1"/>
          </p:cNvSpPr>
          <p:nvPr>
            <p:ph type="title"/>
          </p:nvPr>
        </p:nvSpPr>
        <p:spPr>
          <a:xfrm>
            <a:off x="625826" y="2353098"/>
            <a:ext cx="3103808" cy="2151803"/>
          </a:xfrm>
        </p:spPr>
        <p:txBody>
          <a:bodyPr anchor="t">
            <a:normAutofit/>
          </a:bodyPr>
          <a:lstStyle/>
          <a:p>
            <a:pPr algn="r"/>
            <a:r>
              <a:rPr lang="en-US" sz="4000" dirty="0"/>
              <a:t>Who is a ‘vulnerable’ adult?</a:t>
            </a:r>
          </a:p>
        </p:txBody>
      </p:sp>
      <p:sp>
        <p:nvSpPr>
          <p:cNvPr id="3" name="Content Placeholder 2">
            <a:extLst>
              <a:ext uri="{FF2B5EF4-FFF2-40B4-BE49-F238E27FC236}">
                <a16:creationId xmlns:a16="http://schemas.microsoft.com/office/drawing/2014/main" id="{093951ED-F792-0F4E-9179-BEF503ECFA42}"/>
              </a:ext>
            </a:extLst>
          </p:cNvPr>
          <p:cNvSpPr>
            <a:spLocks noGrp="1"/>
          </p:cNvSpPr>
          <p:nvPr>
            <p:ph idx="1"/>
          </p:nvPr>
        </p:nvSpPr>
        <p:spPr>
          <a:xfrm>
            <a:off x="4088929" y="666427"/>
            <a:ext cx="6858113" cy="5038914"/>
          </a:xfrm>
        </p:spPr>
        <p:txBody>
          <a:bodyPr anchor="t">
            <a:normAutofit/>
          </a:bodyPr>
          <a:lstStyle/>
          <a:p>
            <a:pPr marL="0" indent="0">
              <a:buNone/>
            </a:pPr>
            <a:r>
              <a:rPr lang="en-US" dirty="0">
                <a:ea typeface="+mn-lt"/>
                <a:cs typeface="+mn-lt"/>
              </a:rPr>
              <a:t>‘…the inherent jurisdiction can be exercised in relation to a vulnerable adult who…is, or is reasonably believed to be, either </a:t>
            </a:r>
          </a:p>
          <a:p>
            <a:pPr marL="0" indent="0">
              <a:buNone/>
            </a:pPr>
            <a:r>
              <a:rPr lang="en-US" dirty="0">
                <a:ea typeface="+mn-lt"/>
                <a:cs typeface="+mn-lt"/>
              </a:rPr>
              <a:t>(</a:t>
            </a:r>
            <a:r>
              <a:rPr lang="en-US" dirty="0" err="1">
                <a:ea typeface="+mn-lt"/>
                <a:cs typeface="+mn-lt"/>
              </a:rPr>
              <a:t>i</a:t>
            </a:r>
            <a:r>
              <a:rPr lang="en-US" dirty="0">
                <a:ea typeface="+mn-lt"/>
                <a:cs typeface="+mn-lt"/>
              </a:rPr>
              <a:t>) </a:t>
            </a:r>
            <a:r>
              <a:rPr lang="en-US" b="1" dirty="0">
                <a:ea typeface="+mn-lt"/>
                <a:cs typeface="+mn-lt"/>
              </a:rPr>
              <a:t>under constraint or </a:t>
            </a:r>
            <a:endParaRPr lang="en-US" b="1" dirty="0"/>
          </a:p>
          <a:p>
            <a:pPr marL="0" indent="0">
              <a:buNone/>
            </a:pPr>
            <a:r>
              <a:rPr lang="en-US" dirty="0">
                <a:ea typeface="+mn-lt"/>
                <a:cs typeface="+mn-lt"/>
              </a:rPr>
              <a:t>(ii) </a:t>
            </a:r>
            <a:r>
              <a:rPr lang="en-US" b="1" dirty="0">
                <a:ea typeface="+mn-lt"/>
                <a:cs typeface="+mn-lt"/>
              </a:rPr>
              <a:t>subject to coercion or undue influence or </a:t>
            </a:r>
            <a:endParaRPr lang="en-US" dirty="0"/>
          </a:p>
          <a:p>
            <a:pPr marL="0" indent="0">
              <a:buNone/>
            </a:pPr>
            <a:r>
              <a:rPr lang="en-US" dirty="0">
                <a:ea typeface="+mn-lt"/>
                <a:cs typeface="+mn-lt"/>
              </a:rPr>
              <a:t>(iii) </a:t>
            </a:r>
            <a:r>
              <a:rPr lang="en-US" b="1" dirty="0">
                <a:ea typeface="+mn-lt"/>
                <a:cs typeface="+mn-lt"/>
              </a:rPr>
              <a:t>for some other reason deprived of the capacity</a:t>
            </a:r>
            <a:endParaRPr lang="en-US" dirty="0"/>
          </a:p>
          <a:p>
            <a:pPr marL="0" indent="0">
              <a:buNone/>
            </a:pPr>
            <a:r>
              <a:rPr lang="en-US" dirty="0">
                <a:ea typeface="+mn-lt"/>
                <a:cs typeface="+mn-lt"/>
              </a:rPr>
              <a:t>to make the relevant decision, or disabled from making a free choice, or incapacitated or disabled from giving or expressing a real and genuine consent.’</a:t>
            </a:r>
            <a:endParaRPr lang="en-US" dirty="0"/>
          </a:p>
          <a:p>
            <a:pPr marL="0" indent="0">
              <a:buNone/>
            </a:pPr>
            <a:r>
              <a:rPr lang="en-US" i="1" dirty="0">
                <a:ea typeface="+mn-lt"/>
                <a:cs typeface="+mn-lt"/>
                <a:hlinkClick r:id="rId3"/>
              </a:rPr>
              <a:t>Re SA </a:t>
            </a:r>
            <a:r>
              <a:rPr lang="en-US" dirty="0">
                <a:ea typeface="+mn-lt"/>
                <a:cs typeface="+mn-lt"/>
                <a:hlinkClick r:id="rId3"/>
              </a:rPr>
              <a:t>[2005] EWHC 2942 (Fam) </a:t>
            </a:r>
            <a:r>
              <a:rPr lang="en-US" dirty="0">
                <a:ea typeface="+mn-lt"/>
                <a:cs typeface="+mn-lt"/>
              </a:rPr>
              <a:t>at [77]</a:t>
            </a:r>
            <a:endParaRPr lang="en-US" dirty="0"/>
          </a:p>
          <a:p>
            <a:endParaRPr lang="en-US" sz="2000" dirty="0"/>
          </a:p>
        </p:txBody>
      </p:sp>
      <p:sp>
        <p:nvSpPr>
          <p:cNvPr id="19" name="Rectangle 1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538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2760798-917F-4B2A-B3AE-9E36FE2DC91C}"/>
              </a:ext>
            </a:extLst>
          </p:cNvPr>
          <p:cNvSpPr/>
          <p:nvPr/>
        </p:nvSpPr>
        <p:spPr>
          <a:xfrm>
            <a:off x="5264090" y="4926222"/>
            <a:ext cx="920150" cy="920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342FF2D9-DC30-47E5-87D0-26B1EF43B059}"/>
              </a:ext>
            </a:extLst>
          </p:cNvPr>
          <p:cNvGraphicFramePr>
            <a:graphicFrameLocks noGrp="1"/>
          </p:cNvGraphicFramePr>
          <p:nvPr>
            <p:ph idx="1"/>
            <p:extLst>
              <p:ext uri="{D42A27DB-BD31-4B8C-83A1-F6EECF244321}">
                <p14:modId xmlns:p14="http://schemas.microsoft.com/office/powerpoint/2010/main" val="598182450"/>
              </p:ext>
            </p:extLst>
          </p:nvPr>
        </p:nvGraphicFramePr>
        <p:xfrm>
          <a:off x="573437" y="549275"/>
          <a:ext cx="11067702"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441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91D8-D6E3-2643-8583-892871FFDA17}"/>
              </a:ext>
            </a:extLst>
          </p:cNvPr>
          <p:cNvSpPr>
            <a:spLocks noGrp="1"/>
          </p:cNvSpPr>
          <p:nvPr>
            <p:ph type="title"/>
          </p:nvPr>
        </p:nvSpPr>
        <p:spPr>
          <a:xfrm>
            <a:off x="638015" y="365125"/>
            <a:ext cx="10715785" cy="1325563"/>
          </a:xfrm>
        </p:spPr>
        <p:txBody>
          <a:bodyPr/>
          <a:lstStyle/>
          <a:p>
            <a:r>
              <a:rPr lang="en-US" dirty="0"/>
              <a:t>Types of Orders</a:t>
            </a:r>
          </a:p>
        </p:txBody>
      </p:sp>
      <p:sp>
        <p:nvSpPr>
          <p:cNvPr id="3" name="Content Placeholder 2">
            <a:extLst>
              <a:ext uri="{FF2B5EF4-FFF2-40B4-BE49-F238E27FC236}">
                <a16:creationId xmlns:a16="http://schemas.microsoft.com/office/drawing/2014/main" id="{171E4BAA-C544-5742-B944-8119EAC1ECAA}"/>
              </a:ext>
            </a:extLst>
          </p:cNvPr>
          <p:cNvSpPr>
            <a:spLocks noGrp="1"/>
          </p:cNvSpPr>
          <p:nvPr>
            <p:ph idx="1"/>
          </p:nvPr>
        </p:nvSpPr>
        <p:spPr>
          <a:xfrm>
            <a:off x="638015" y="1828799"/>
            <a:ext cx="10715785" cy="4348163"/>
          </a:xfrm>
        </p:spPr>
        <p:txBody>
          <a:bodyPr/>
          <a:lstStyle/>
          <a:p>
            <a:pPr marL="0" indent="0">
              <a:buNone/>
            </a:pPr>
            <a:r>
              <a:rPr lang="en-US" dirty="0"/>
              <a:t>Necessary and proportionate, and ‘</a:t>
            </a:r>
            <a:r>
              <a:rPr lang="en-GB" dirty="0"/>
              <a:t>the aim of the jurisdiction should be facilitative, not dictatorial’ (</a:t>
            </a:r>
            <a:r>
              <a:rPr lang="en-GB" i="1" dirty="0"/>
              <a:t>DL v A Local Authority</a:t>
            </a:r>
            <a:r>
              <a:rPr lang="en-GB" dirty="0"/>
              <a:t>, at [67])</a:t>
            </a:r>
            <a:endParaRPr lang="en-US" dirty="0"/>
          </a:p>
          <a:p>
            <a:pPr marL="0" indent="0">
              <a:buNone/>
            </a:pPr>
            <a:endParaRPr lang="en-US" dirty="0"/>
          </a:p>
        </p:txBody>
      </p:sp>
      <p:sp>
        <p:nvSpPr>
          <p:cNvPr id="5" name="Rounded Rectangle 4">
            <a:extLst>
              <a:ext uri="{FF2B5EF4-FFF2-40B4-BE49-F238E27FC236}">
                <a16:creationId xmlns:a16="http://schemas.microsoft.com/office/drawing/2014/main" id="{41CD3FEA-1448-2E4E-AE10-943E20FDC34B}"/>
              </a:ext>
            </a:extLst>
          </p:cNvPr>
          <p:cNvSpPr/>
          <p:nvPr/>
        </p:nvSpPr>
        <p:spPr>
          <a:xfrm>
            <a:off x="638015" y="2975675"/>
            <a:ext cx="5160936" cy="318852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endParaRPr lang="en-US" sz="2400" dirty="0"/>
          </a:p>
          <a:p>
            <a:pPr algn="ctr"/>
            <a:r>
              <a:rPr lang="en-US" sz="2400" dirty="0"/>
              <a:t>Against the person coercing?</a:t>
            </a:r>
          </a:p>
          <a:p>
            <a:pPr algn="ctr"/>
            <a:r>
              <a:rPr lang="en-US" sz="2400" dirty="0"/>
              <a:t>E.g. </a:t>
            </a:r>
            <a:r>
              <a:rPr lang="en-US" sz="2400" i="1" dirty="0"/>
              <a:t>DL v A Local Authority, </a:t>
            </a:r>
          </a:p>
          <a:p>
            <a:pPr algn="ctr"/>
            <a:r>
              <a:rPr lang="en-US" sz="2400" i="1" dirty="0">
                <a:solidFill>
                  <a:srgbClr val="FFC000"/>
                </a:solidFill>
                <a:hlinkClick r:id="rId3">
                  <a:extLst>
                    <a:ext uri="{A12FA001-AC4F-418D-AE19-62706E023703}">
                      <ahyp:hlinkClr xmlns:ahyp="http://schemas.microsoft.com/office/drawing/2018/hyperlinkcolor" val="tx"/>
                    </a:ext>
                  </a:extLst>
                </a:hlinkClick>
              </a:rPr>
              <a:t>Al-Jeffery v Al Jeffery </a:t>
            </a:r>
            <a:r>
              <a:rPr lang="en-US" sz="2400" dirty="0">
                <a:solidFill>
                  <a:srgbClr val="FFC000"/>
                </a:solidFill>
                <a:hlinkClick r:id="rId3">
                  <a:extLst>
                    <a:ext uri="{A12FA001-AC4F-418D-AE19-62706E023703}">
                      <ahyp:hlinkClr xmlns:ahyp="http://schemas.microsoft.com/office/drawing/2018/hyperlinkcolor" val="tx"/>
                    </a:ext>
                  </a:extLst>
                </a:hlinkClick>
              </a:rPr>
              <a:t>[2016] EWHC 2151</a:t>
            </a:r>
            <a:r>
              <a:rPr lang="en-US" sz="2400" i="1" dirty="0">
                <a:solidFill>
                  <a:srgbClr val="FFC000"/>
                </a:solidFill>
                <a:hlinkClick r:id="rId3">
                  <a:extLst>
                    <a:ext uri="{A12FA001-AC4F-418D-AE19-62706E023703}">
                      <ahyp:hlinkClr xmlns:ahyp="http://schemas.microsoft.com/office/drawing/2018/hyperlinkcolor" val="tx"/>
                    </a:ext>
                  </a:extLst>
                </a:hlinkClick>
              </a:rPr>
              <a:t> </a:t>
            </a:r>
            <a:endParaRPr lang="en-US" sz="2400" i="1" dirty="0">
              <a:solidFill>
                <a:srgbClr val="FFC000"/>
              </a:solidFill>
            </a:endParaRPr>
          </a:p>
          <a:p>
            <a:pPr algn="ctr"/>
            <a:endParaRPr lang="en-US" i="1" dirty="0"/>
          </a:p>
          <a:p>
            <a:pPr marL="285750" indent="-285750" algn="ctr">
              <a:buFont typeface="Arial" panose="020B0604020202020204" pitchFamily="34" charset="0"/>
              <a:buChar char="•"/>
            </a:pPr>
            <a:endParaRPr lang="en-US" i="1" dirty="0"/>
          </a:p>
          <a:p>
            <a:pPr algn="ctr"/>
            <a:endParaRPr lang="en-US" dirty="0"/>
          </a:p>
        </p:txBody>
      </p:sp>
      <p:sp>
        <p:nvSpPr>
          <p:cNvPr id="6" name="Rounded Rectangle 5">
            <a:extLst>
              <a:ext uri="{FF2B5EF4-FFF2-40B4-BE49-F238E27FC236}">
                <a16:creationId xmlns:a16="http://schemas.microsoft.com/office/drawing/2014/main" id="{B60456B3-65CD-684A-B2E3-E9420F2C1BE4}"/>
              </a:ext>
            </a:extLst>
          </p:cNvPr>
          <p:cNvSpPr/>
          <p:nvPr/>
        </p:nvSpPr>
        <p:spPr>
          <a:xfrm>
            <a:off x="6579031" y="2975675"/>
            <a:ext cx="5160936" cy="318852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a:t>Against the person being coerced?</a:t>
            </a:r>
          </a:p>
          <a:p>
            <a:pPr algn="ctr"/>
            <a:r>
              <a:rPr lang="en-GB" sz="1900" dirty="0"/>
              <a:t> </a:t>
            </a:r>
            <a:r>
              <a:rPr lang="en-GB" sz="1900" i="1" dirty="0">
                <a:solidFill>
                  <a:srgbClr val="FFC000"/>
                </a:solidFill>
                <a:hlinkClick r:id="rId4">
                  <a:extLst>
                    <a:ext uri="{A12FA001-AC4F-418D-AE19-62706E023703}">
                      <ahyp:hlinkClr xmlns:ahyp="http://schemas.microsoft.com/office/drawing/2018/hyperlinkcolor" val="tx"/>
                    </a:ext>
                  </a:extLst>
                </a:hlinkClick>
              </a:rPr>
              <a:t>Redcar &amp; Cleveland Borough Council v PR </a:t>
            </a:r>
            <a:r>
              <a:rPr lang="en-GB" sz="1900" dirty="0">
                <a:solidFill>
                  <a:srgbClr val="FFC000"/>
                </a:solidFill>
                <a:hlinkClick r:id="rId4">
                  <a:extLst>
                    <a:ext uri="{A12FA001-AC4F-418D-AE19-62706E023703}">
                      <ahyp:hlinkClr xmlns:ahyp="http://schemas.microsoft.com/office/drawing/2018/hyperlinkcolor" val="tx"/>
                    </a:ext>
                  </a:extLst>
                </a:hlinkClick>
              </a:rPr>
              <a:t>[2019] EWHC 2305</a:t>
            </a:r>
            <a:endParaRPr lang="en-GB" sz="1900" dirty="0">
              <a:solidFill>
                <a:srgbClr val="FFC000"/>
              </a:solidFill>
            </a:endParaRPr>
          </a:p>
          <a:p>
            <a:pPr marL="400050" indent="-400050" algn="ctr">
              <a:buAutoNum type="romanLcParenR"/>
            </a:pPr>
            <a:r>
              <a:rPr lang="en-GB" sz="1900" dirty="0"/>
              <a:t>whether the person is likely to understand the purpose of the injunction </a:t>
            </a:r>
          </a:p>
          <a:p>
            <a:pPr marL="400050" indent="-400050" algn="ctr">
              <a:buAutoNum type="romanLcParenR"/>
            </a:pPr>
            <a:r>
              <a:rPr lang="en-GB" sz="1900" dirty="0"/>
              <a:t>whether the person will receive knowledge of the injunction</a:t>
            </a:r>
          </a:p>
          <a:p>
            <a:pPr marL="400050" indent="-400050" algn="ctr">
              <a:buAutoNum type="romanLcParenR"/>
            </a:pPr>
            <a:r>
              <a:rPr lang="en-GB" sz="1900" dirty="0"/>
              <a:t>whether the person will appreciate the effect of a breach of the injunction</a:t>
            </a:r>
            <a:endParaRPr lang="en-US" sz="1900" dirty="0"/>
          </a:p>
        </p:txBody>
      </p:sp>
    </p:spTree>
    <p:extLst>
      <p:ext uri="{BB962C8B-B14F-4D97-AF65-F5344CB8AC3E}">
        <p14:creationId xmlns:p14="http://schemas.microsoft.com/office/powerpoint/2010/main" val="196444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154AC7-1616-7343-A026-FE958BA57F42}"/>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A note of caution…</a:t>
            </a:r>
          </a:p>
        </p:txBody>
      </p:sp>
      <p:sp>
        <p:nvSpPr>
          <p:cNvPr id="3" name="Content Placeholder 2">
            <a:extLst>
              <a:ext uri="{FF2B5EF4-FFF2-40B4-BE49-F238E27FC236}">
                <a16:creationId xmlns:a16="http://schemas.microsoft.com/office/drawing/2014/main" id="{73D063AE-4A9E-5144-96D2-E98E77196C96}"/>
              </a:ext>
            </a:extLst>
          </p:cNvPr>
          <p:cNvSpPr>
            <a:spLocks noGrp="1"/>
          </p:cNvSpPr>
          <p:nvPr>
            <p:ph idx="1"/>
          </p:nvPr>
        </p:nvSpPr>
        <p:spPr>
          <a:xfrm>
            <a:off x="459351" y="1885278"/>
            <a:ext cx="11257368" cy="4678183"/>
          </a:xfrm>
        </p:spPr>
        <p:txBody>
          <a:bodyPr anchor="ctr">
            <a:normAutofit/>
          </a:bodyPr>
          <a:lstStyle/>
          <a:p>
            <a:pPr marL="0" indent="0">
              <a:buNone/>
            </a:pPr>
            <a:r>
              <a:rPr lang="en-US" sz="2400" i="1" dirty="0">
                <a:ea typeface="+mn-lt"/>
                <a:cs typeface="+mn-lt"/>
                <a:hlinkClick r:id="rId3"/>
              </a:rPr>
              <a:t>Mazhar v Birmingham CHF NHS Trust </a:t>
            </a:r>
            <a:r>
              <a:rPr lang="en-US" sz="2400" dirty="0">
                <a:ea typeface="+mn-lt"/>
                <a:cs typeface="+mn-lt"/>
                <a:hlinkClick r:id="rId3"/>
              </a:rPr>
              <a:t>[2020] EWCA Civ 1377</a:t>
            </a:r>
            <a:endParaRPr lang="en-US" sz="2400" dirty="0">
              <a:ea typeface="+mn-lt"/>
              <a:cs typeface="+mn-lt"/>
            </a:endParaRPr>
          </a:p>
          <a:p>
            <a:pPr lvl="1"/>
            <a:r>
              <a:rPr lang="en-US" dirty="0" err="1"/>
              <a:t>Mr</a:t>
            </a:r>
            <a:r>
              <a:rPr lang="en-US" dirty="0"/>
              <a:t> Mazhar received 2:1 24-hour care due to muscular dystrophy. Relationship between his family and the </a:t>
            </a:r>
            <a:r>
              <a:rPr lang="en-US" dirty="0" err="1"/>
              <a:t>carers</a:t>
            </a:r>
            <a:r>
              <a:rPr lang="en-US" dirty="0"/>
              <a:t> had deteriorated.</a:t>
            </a:r>
          </a:p>
          <a:p>
            <a:pPr lvl="1"/>
            <a:r>
              <a:rPr lang="en-US" dirty="0"/>
              <a:t>Situation arose late one Friday in April 2016 when he was to be left without a second </a:t>
            </a:r>
            <a:r>
              <a:rPr lang="en-US" dirty="0" err="1"/>
              <a:t>carer</a:t>
            </a:r>
            <a:r>
              <a:rPr lang="en-US" dirty="0"/>
              <a:t> over the weekend.</a:t>
            </a:r>
          </a:p>
          <a:p>
            <a:pPr lvl="1"/>
            <a:r>
              <a:rPr lang="en-US" dirty="0"/>
              <a:t>Trust lodged an urgent out of hours </a:t>
            </a:r>
            <a:r>
              <a:rPr lang="en-US" sz="3200" dirty="0"/>
              <a:t>without notice</a:t>
            </a:r>
            <a:r>
              <a:rPr lang="en-US" dirty="0"/>
              <a:t> application to the court (which was granted by Mostyn J) </a:t>
            </a:r>
            <a:r>
              <a:rPr lang="en-US" dirty="0" err="1"/>
              <a:t>authorising</a:t>
            </a:r>
            <a:r>
              <a:rPr lang="en-US" dirty="0"/>
              <a:t> them to move </a:t>
            </a:r>
            <a:r>
              <a:rPr lang="en-US" dirty="0" err="1"/>
              <a:t>Mr</a:t>
            </a:r>
            <a:r>
              <a:rPr lang="en-US" dirty="0"/>
              <a:t> Mazhar to a hospital.</a:t>
            </a:r>
          </a:p>
          <a:p>
            <a:pPr lvl="1"/>
            <a:r>
              <a:rPr lang="en-US" dirty="0"/>
              <a:t>Limited evidence provided in support, except for a statement by the Trust suggesting </a:t>
            </a:r>
            <a:r>
              <a:rPr lang="en-US" dirty="0" err="1"/>
              <a:t>Mr</a:t>
            </a:r>
            <a:r>
              <a:rPr lang="en-US" dirty="0"/>
              <a:t> Mazhar 'may' have been oppressed.</a:t>
            </a:r>
          </a:p>
          <a:p>
            <a:endParaRPr lang="en-US" sz="2000" dirty="0"/>
          </a:p>
        </p:txBody>
      </p:sp>
    </p:spTree>
    <p:extLst>
      <p:ext uri="{BB962C8B-B14F-4D97-AF65-F5344CB8AC3E}">
        <p14:creationId xmlns:p14="http://schemas.microsoft.com/office/powerpoint/2010/main" val="32943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3A78D8-AA9B-3041-B124-21513F125DB4}"/>
              </a:ext>
            </a:extLst>
          </p:cNvPr>
          <p:cNvSpPr>
            <a:spLocks noGrp="1"/>
          </p:cNvSpPr>
          <p:nvPr>
            <p:ph idx="1"/>
          </p:nvPr>
        </p:nvSpPr>
        <p:spPr/>
        <p:txBody>
          <a:bodyPr/>
          <a:lstStyle/>
          <a:p>
            <a:endParaRPr lang="en-US" dirty="0"/>
          </a:p>
        </p:txBody>
      </p:sp>
      <p:sp>
        <p:nvSpPr>
          <p:cNvPr id="5" name="Content Placeholder 2">
            <a:extLst>
              <a:ext uri="{FF2B5EF4-FFF2-40B4-BE49-F238E27FC236}">
                <a16:creationId xmlns:a16="http://schemas.microsoft.com/office/drawing/2014/main" id="{EC44DBDB-FB08-6243-874D-2A0B5840054E}"/>
              </a:ext>
            </a:extLst>
          </p:cNvPr>
          <p:cNvSpPr txBox="1">
            <a:spLocks/>
          </p:cNvSpPr>
          <p:nvPr/>
        </p:nvSpPr>
        <p:spPr>
          <a:xfrm>
            <a:off x="550863" y="681038"/>
            <a:ext cx="11090274" cy="5641942"/>
          </a:xfrm>
          <a:prstGeom prst="rect">
            <a:avLst/>
          </a:prstGeom>
          <a:solidFill>
            <a:schemeClr val="accent1">
              <a:lumMod val="50000"/>
            </a:schemeClr>
          </a:solidFill>
          <a:ln>
            <a:solidFill>
              <a:schemeClr val="bg1"/>
            </a:solidFill>
          </a:ln>
        </p:spPr>
        <p:txBody>
          <a:bodyPr vert="horz" wrap="square" lIns="0" tIns="0" rIns="0" bIns="0" rtlCol="0" anchor="t">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Avenir Next LT Pro"/>
                <a:ea typeface="+mn-lt"/>
                <a:cs typeface="+mn-lt"/>
              </a:rPr>
              <a:t>"the Trust's actions made me feel undignified, worthless and irrelevant, like a small person …. I have never had any involvement with the police before and the presence of the police officers made me feel like a criminal in my own home. I believe that the only reason why I survived that night was because my family was with me. I pleaded with the police to let me stay at home but they wouldn't agree to this …. I felt distraught...</a:t>
            </a: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Avenir Next LT Pro"/>
                <a:ea typeface="+mn-lt"/>
                <a:cs typeface="+mn-lt"/>
              </a:rPr>
              <a:t>I was in shock at being torn away from my family and my home in this way. I could not believe what was happening to me, an educated person and a university graduate. I felt worthless …. I truly feel that I was abandoned and let down by the professionals who were supposed to have cared for me and that my removal from home in these circumstances was unfair and completely unnecessary." (para. 15)</a:t>
            </a:r>
            <a:endParaRPr kumimoji="0" lang="en-US" sz="2400" b="0" i="0" u="none" strike="noStrike" kern="1200" cap="none" spc="0" normalizeH="0" baseline="0" noProof="0" dirty="0">
              <a:ln>
                <a:noFill/>
              </a:ln>
              <a:solidFill>
                <a:schemeClr val="bg1"/>
              </a:solidFill>
              <a:effectLst/>
              <a:uLnTx/>
              <a:uFillTx/>
              <a:latin typeface="Avenir Next LT Pro"/>
              <a:ea typeface="+mn-ea"/>
              <a:cs typeface="+mn-cs"/>
            </a:endParaRPr>
          </a:p>
          <a:p>
            <a:pPr marL="0" marR="0" lvl="0" indent="0" algn="r"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venir Next LT Pro"/>
              <a:ea typeface="+mn-ea"/>
              <a:cs typeface="+mn-cs"/>
            </a:endParaRP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914400" rtl="0" eaLnBrk="1" fontAlgn="auto" latinLnBrk="0" hangingPunct="1">
              <a:lnSpc>
                <a:spcPct val="110000"/>
              </a:lnSpc>
              <a:spcBef>
                <a:spcPts val="1000"/>
              </a:spcBef>
              <a:spcAft>
                <a:spcPts val="80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FFFFFF">
                  <a:alpha val="60000"/>
                </a:srgbClr>
              </a:solidFill>
              <a:effectLst/>
              <a:uLnTx/>
              <a:uFillTx/>
              <a:latin typeface="Avenir Next LT Pro"/>
              <a:ea typeface="+mn-ea"/>
              <a:cs typeface="+mn-cs"/>
            </a:endParaRPr>
          </a:p>
        </p:txBody>
      </p:sp>
    </p:spTree>
    <p:extLst>
      <p:ext uri="{BB962C8B-B14F-4D97-AF65-F5344CB8AC3E}">
        <p14:creationId xmlns:p14="http://schemas.microsoft.com/office/powerpoint/2010/main" val="103881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88A5DB45146D49A46E30446CC5EE2F" ma:contentTypeVersion="13" ma:contentTypeDescription="Create a new document." ma:contentTypeScope="" ma:versionID="d8ee22603a0104f291076bd473bead0e">
  <xsd:schema xmlns:xsd="http://www.w3.org/2001/XMLSchema" xmlns:xs="http://www.w3.org/2001/XMLSchema" xmlns:p="http://schemas.microsoft.com/office/2006/metadata/properties" xmlns:ns2="39d14074-1273-4e61-8c22-c32b473b2ef2" xmlns:ns3="5742c2a8-fd50-4129-86f2-9b9eed205b4f" targetNamespace="http://schemas.microsoft.com/office/2006/metadata/properties" ma:root="true" ma:fieldsID="364d34b8abb4a7338597bb06c0d7ab6b" ns2:_="" ns3:_="">
    <xsd:import namespace="39d14074-1273-4e61-8c22-c32b473b2ef2"/>
    <xsd:import namespace="5742c2a8-fd50-4129-86f2-9b9eed205b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14074-1273-4e61-8c22-c32b473b2e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42c2a8-fd50-4129-86f2-9b9eed205b4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A4BE16-5538-4101-86E9-A9162E84552D}"/>
</file>

<file path=customXml/itemProps2.xml><?xml version="1.0" encoding="utf-8"?>
<ds:datastoreItem xmlns:ds="http://schemas.openxmlformats.org/officeDocument/2006/customXml" ds:itemID="{3D77D758-6E94-48CB-9E14-BB3271EC7F0B}"/>
</file>

<file path=customXml/itemProps3.xml><?xml version="1.0" encoding="utf-8"?>
<ds:datastoreItem xmlns:ds="http://schemas.openxmlformats.org/officeDocument/2006/customXml" ds:itemID="{2ADEDD60-5BC4-4A9D-B0B5-FDF1F238B97A}"/>
</file>

<file path=docProps/app.xml><?xml version="1.0" encoding="utf-8"?>
<Properties xmlns="http://schemas.openxmlformats.org/officeDocument/2006/extended-properties" xmlns:vt="http://schemas.openxmlformats.org/officeDocument/2006/docPropsVTypes">
  <TotalTime>1862</TotalTime>
  <Words>1389</Words>
  <Application>Microsoft Macintosh PowerPoint</Application>
  <PresentationFormat>Widescreen</PresentationFormat>
  <Paragraphs>94</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LT Pro</vt:lpstr>
      <vt:lpstr>Calibri</vt:lpstr>
      <vt:lpstr>Calibri Light</vt:lpstr>
      <vt:lpstr>Palatino Linotype</vt:lpstr>
      <vt:lpstr>Office Theme</vt:lpstr>
      <vt:lpstr>PowerPoint Presentation</vt:lpstr>
      <vt:lpstr>What is the ‘inherent jurisdiction’?</vt:lpstr>
      <vt:lpstr>'The great safety net'</vt:lpstr>
      <vt:lpstr>DL v A Local Authority [2012] EWCA Civ 253</vt:lpstr>
      <vt:lpstr>Who is a ‘vulnerable’ adult?</vt:lpstr>
      <vt:lpstr>PowerPoint Presentation</vt:lpstr>
      <vt:lpstr>Types of Orders</vt:lpstr>
      <vt:lpstr>A note of caution…</vt:lpstr>
      <vt:lpstr>PowerPoint Presentation</vt:lpstr>
      <vt:lpstr>Issues and Reform?</vt:lpstr>
      <vt:lpstr>Some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Pritchard-Jones</dc:creator>
  <cp:lastModifiedBy>Laura Pritchard-Jones</cp:lastModifiedBy>
  <cp:revision>40</cp:revision>
  <dcterms:created xsi:type="dcterms:W3CDTF">2021-03-02T12:03:17Z</dcterms:created>
  <dcterms:modified xsi:type="dcterms:W3CDTF">2021-03-04T10:24:17Z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0x010100C888A5DB45146D49A46E30446CC5EE2F</vt:lpwstr>
  </property>
</Properties>
</file>